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5" r:id="rId4"/>
    <p:sldId id="259" r:id="rId5"/>
    <p:sldId id="260" r:id="rId6"/>
    <p:sldId id="274" r:id="rId7"/>
    <p:sldId id="273" r:id="rId8"/>
    <p:sldId id="268" r:id="rId9"/>
    <p:sldId id="269" r:id="rId10"/>
    <p:sldId id="270" r:id="rId11"/>
  </p:sldIdLst>
  <p:sldSz cx="9144000" cy="6858000" type="screen4x3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ullac Stéphane" initials="RS" lastIdx="1" clrIdx="0">
    <p:extLst>
      <p:ext uri="{19B8F6BF-5375-455C-9EA6-DF929625EA0E}">
        <p15:presenceInfo xmlns:p15="http://schemas.microsoft.com/office/powerpoint/2012/main" userId="Rullac Stéphan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78"/>
    <p:restoredTop sz="94444"/>
  </p:normalViewPr>
  <p:slideViewPr>
    <p:cSldViewPr>
      <p:cViewPr varScale="1">
        <p:scale>
          <a:sx n="96" d="100"/>
          <a:sy n="96" d="100"/>
        </p:scale>
        <p:origin x="1293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73308" y="1792731"/>
            <a:ext cx="6997382" cy="7054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3535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3535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3535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3535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53535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4FC197B-9B9B-6446-A23C-18FF109008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0767" y="3429000"/>
            <a:ext cx="5359591" cy="276999"/>
          </a:xfrm>
          <a:prstGeom prst="rect">
            <a:avLst/>
          </a:prstGeom>
        </p:spPr>
        <p:txBody>
          <a:bodyPr lIns="0" rIns="90000"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B5B60384-B4B0-F44E-A68C-1EE1B2ED5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788" y="702946"/>
            <a:ext cx="5354364" cy="1354217"/>
          </a:xfrm>
        </p:spPr>
        <p:txBody>
          <a:bodyPr/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A23BB1FC-7123-3D4B-AF8D-08F98933E0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767" y="4794687"/>
            <a:ext cx="5359591" cy="665095"/>
          </a:xfrm>
          <a:prstGeom prst="rect">
            <a:avLst/>
          </a:prstGeom>
        </p:spPr>
        <p:txBody>
          <a:bodyPr lIns="0" rIns="90000">
            <a:normAutofit/>
          </a:bodyPr>
          <a:lstStyle>
            <a:lvl1pPr marL="0" indent="0">
              <a:buNone/>
              <a:defRPr sz="1220">
                <a:solidFill>
                  <a:schemeClr val="accent1"/>
                </a:solidFill>
              </a:defRPr>
            </a:lvl1pPr>
          </a:lstStyle>
          <a:p>
            <a:pPr lvl="0"/>
            <a:r>
              <a:rPr lang="fr-FR" dirty="0"/>
              <a:t>Date</a:t>
            </a:r>
          </a:p>
        </p:txBody>
      </p:sp>
      <p:sp>
        <p:nvSpPr>
          <p:cNvPr id="12" name="object 21">
            <a:extLst>
              <a:ext uri="{FF2B5EF4-FFF2-40B4-BE49-F238E27FC236}">
                <a16:creationId xmlns:a16="http://schemas.microsoft.com/office/drawing/2014/main" id="{FC7B835D-E9C9-4458-B7A2-C70A123B5F3C}"/>
              </a:ext>
            </a:extLst>
          </p:cNvPr>
          <p:cNvSpPr txBox="1"/>
          <p:nvPr userDrawn="1"/>
        </p:nvSpPr>
        <p:spPr>
          <a:xfrm>
            <a:off x="580766" y="6186082"/>
            <a:ext cx="4706552" cy="194335"/>
          </a:xfrm>
          <a:prstGeom prst="rect">
            <a:avLst/>
          </a:prstGeom>
        </p:spPr>
        <p:txBody>
          <a:bodyPr vert="horz" wrap="square" lIns="0" tIns="7290" rIns="0" bIns="0" rtlCol="0">
            <a:spAutoFit/>
          </a:bodyPr>
          <a:lstStyle/>
          <a:p>
            <a:pPr marL="6430" marR="2572">
              <a:lnSpc>
                <a:spcPct val="100000"/>
              </a:lnSpc>
              <a:spcBef>
                <a:spcPts val="51"/>
              </a:spcBef>
            </a:pPr>
            <a:r>
              <a:rPr sz="1215" b="1" spc="-3" dirty="0">
                <a:solidFill>
                  <a:schemeClr val="accent1"/>
                </a:solidFill>
                <a:latin typeface="Arial"/>
                <a:cs typeface="Arial"/>
              </a:rPr>
              <a:t>Haute école </a:t>
            </a:r>
            <a:r>
              <a:rPr sz="1215" b="1" dirty="0">
                <a:solidFill>
                  <a:schemeClr val="accent1"/>
                </a:solidFill>
                <a:latin typeface="Arial"/>
                <a:cs typeface="Arial"/>
              </a:rPr>
              <a:t>de travail</a:t>
            </a:r>
            <a:r>
              <a:rPr sz="1215" b="1" spc="-46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215" b="1" spc="-3" dirty="0">
                <a:solidFill>
                  <a:schemeClr val="accent1"/>
                </a:solidFill>
                <a:latin typeface="Arial"/>
                <a:cs typeface="Arial"/>
              </a:rPr>
              <a:t>social et </a:t>
            </a:r>
            <a:r>
              <a:rPr sz="1215" b="1" dirty="0">
                <a:solidFill>
                  <a:schemeClr val="accent1"/>
                </a:solidFill>
                <a:latin typeface="Arial"/>
                <a:cs typeface="Arial"/>
              </a:rPr>
              <a:t>de la </a:t>
            </a:r>
            <a:r>
              <a:rPr sz="1215" b="1" spc="-3" dirty="0">
                <a:solidFill>
                  <a:schemeClr val="accent1"/>
                </a:solidFill>
                <a:latin typeface="Arial"/>
                <a:cs typeface="Arial"/>
              </a:rPr>
              <a:t>santé</a:t>
            </a:r>
            <a:r>
              <a:rPr sz="1215" b="1" spc="-20" dirty="0">
                <a:solidFill>
                  <a:schemeClr val="accent1"/>
                </a:solidFill>
                <a:latin typeface="Arial"/>
                <a:cs typeface="Arial"/>
              </a:rPr>
              <a:t> </a:t>
            </a:r>
            <a:r>
              <a:rPr sz="1215" b="1" dirty="0">
                <a:solidFill>
                  <a:schemeClr val="accent1"/>
                </a:solidFill>
                <a:latin typeface="Arial"/>
                <a:cs typeface="Arial"/>
              </a:rPr>
              <a:t>Lausanne</a:t>
            </a:r>
            <a:endParaRPr sz="1215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904B7F6-E128-48A4-BE3F-01A1E396B6C3}"/>
              </a:ext>
            </a:extLst>
          </p:cNvPr>
          <p:cNvGrpSpPr/>
          <p:nvPr userDrawn="1"/>
        </p:nvGrpSpPr>
        <p:grpSpPr>
          <a:xfrm>
            <a:off x="6298857" y="5603945"/>
            <a:ext cx="2259357" cy="782260"/>
            <a:chOff x="6298856" y="4202958"/>
            <a:chExt cx="2259357" cy="586695"/>
          </a:xfrm>
        </p:grpSpPr>
        <p:pic>
          <p:nvPicPr>
            <p:cNvPr id="3" name="Graphique 2">
              <a:extLst>
                <a:ext uri="{FF2B5EF4-FFF2-40B4-BE49-F238E27FC236}">
                  <a16:creationId xmlns:a16="http://schemas.microsoft.com/office/drawing/2014/main" id="{AEA54F81-4C3E-4F83-8417-C2E379227D2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340596" y="4202958"/>
              <a:ext cx="1217617" cy="529032"/>
            </a:xfrm>
            <a:prstGeom prst="rect">
              <a:avLst/>
            </a:prstGeom>
          </p:spPr>
        </p:pic>
        <p:pic>
          <p:nvPicPr>
            <p:cNvPr id="15" name="Graphique 14">
              <a:extLst>
                <a:ext uri="{FF2B5EF4-FFF2-40B4-BE49-F238E27FC236}">
                  <a16:creationId xmlns:a16="http://schemas.microsoft.com/office/drawing/2014/main" id="{3C1486B3-2C85-40DB-ACE2-60432ACF476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98856" y="4202958"/>
              <a:ext cx="721416" cy="586695"/>
            </a:xfrm>
            <a:prstGeom prst="rect">
              <a:avLst/>
            </a:prstGeom>
          </p:spPr>
        </p:pic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30603A9C-5FA2-4540-946C-A3A1CD9DCF8C}"/>
                </a:ext>
              </a:extLst>
            </p:cNvPr>
            <p:cNvCxnSpPr/>
            <p:nvPr userDrawn="1"/>
          </p:nvCxnSpPr>
          <p:spPr>
            <a:xfrm>
              <a:off x="7164288" y="4202958"/>
              <a:ext cx="0" cy="58669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55719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56196" y="1146555"/>
            <a:ext cx="7031606" cy="1031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5331" y="2629915"/>
            <a:ext cx="7653337" cy="2217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11/20/2020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41727" y="6558252"/>
            <a:ext cx="165100" cy="1390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" b="0" i="0">
                <a:solidFill>
                  <a:srgbClr val="535352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dirty="0"/>
              <a:t>‹N°›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A5DFB8D-09A6-BF4D-BC3F-1AA2CEE9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562" y="474345"/>
            <a:ext cx="8258638" cy="1415772"/>
          </a:xfrm>
        </p:spPr>
        <p:txBody>
          <a:bodyPr/>
          <a:lstStyle/>
          <a:p>
            <a:r>
              <a:rPr lang="fr-FR" sz="2800" spc="-5" dirty="0">
                <a:solidFill>
                  <a:srgbClr val="0070C0"/>
                </a:solidFill>
              </a:rPr>
              <a:t>« I have a </a:t>
            </a:r>
            <a:r>
              <a:rPr lang="fr-FR" sz="2800" spc="-5" dirty="0" err="1">
                <a:solidFill>
                  <a:srgbClr val="0070C0"/>
                </a:solidFill>
              </a:rPr>
              <a:t>dream</a:t>
            </a:r>
            <a:r>
              <a:rPr lang="fr-FR" sz="2800" spc="-5" dirty="0">
                <a:solidFill>
                  <a:srgbClr val="0070C0"/>
                </a:solidFill>
              </a:rPr>
              <a:t> » : Les opportunités de l’innovation sociale dans le travail social »</a:t>
            </a:r>
            <a:r>
              <a:rPr lang="fr-CH" sz="2800" spc="-5" dirty="0">
                <a:solidFill>
                  <a:srgbClr val="0070C0"/>
                </a:solidFill>
              </a:rPr>
              <a:t>  </a:t>
            </a:r>
            <a:r>
              <a:rPr lang="fr-CH" sz="1800" spc="-15" dirty="0">
                <a:solidFill>
                  <a:schemeClr val="bg1"/>
                </a:solidFill>
              </a:rPr>
              <a:t>accompagner </a:t>
            </a:r>
            <a:r>
              <a:rPr lang="fr-CH" sz="1800" spc="-5" dirty="0">
                <a:solidFill>
                  <a:schemeClr val="bg1"/>
                </a:solidFill>
              </a:rPr>
              <a:t>les </a:t>
            </a:r>
            <a:r>
              <a:rPr lang="fr-CH" sz="1800" spc="-35" dirty="0">
                <a:solidFill>
                  <a:schemeClr val="bg1"/>
                </a:solidFill>
              </a:rPr>
              <a:t>mutations </a:t>
            </a:r>
            <a:r>
              <a:rPr lang="fr-CH" sz="1800" dirty="0">
                <a:solidFill>
                  <a:schemeClr val="bg1"/>
                </a:solidFill>
              </a:rPr>
              <a:t>du</a:t>
            </a:r>
            <a:r>
              <a:rPr lang="fr-CH" sz="1800" spc="30" dirty="0">
                <a:solidFill>
                  <a:schemeClr val="bg1"/>
                </a:solidFill>
              </a:rPr>
              <a:t> </a:t>
            </a:r>
            <a:r>
              <a:rPr lang="fr-CH" sz="1800" spc="-5" dirty="0">
                <a:solidFill>
                  <a:schemeClr val="bg1"/>
                </a:solidFill>
              </a:rPr>
              <a:t>social</a:t>
            </a:r>
            <a:br>
              <a:rPr lang="fr-CH" sz="2400" dirty="0"/>
            </a:br>
            <a:endParaRPr lang="fr-FR" sz="1800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BA4F471-837E-D64B-B178-5D6156EE314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364" y="4077072"/>
            <a:ext cx="5256789" cy="1008112"/>
          </a:xfrm>
        </p:spPr>
        <p:txBody>
          <a:bodyPr>
            <a:normAutofit/>
          </a:bodyPr>
          <a:lstStyle/>
          <a:p>
            <a:r>
              <a:rPr lang="fr-FR" sz="1400" dirty="0">
                <a:solidFill>
                  <a:schemeClr val="tx1"/>
                </a:solidFill>
              </a:rPr>
              <a:t>23 novembre 2020</a:t>
            </a:r>
          </a:p>
          <a:p>
            <a:endParaRPr lang="fr-FR" sz="1400" dirty="0">
              <a:solidFill>
                <a:schemeClr val="tx1"/>
              </a:solidFill>
            </a:endParaRPr>
          </a:p>
          <a:p>
            <a:r>
              <a:rPr lang="fr-FR" sz="1400" b="1" dirty="0">
                <a:solidFill>
                  <a:schemeClr val="tx1"/>
                </a:solidFill>
              </a:rPr>
              <a:t>Stéphane Rullac</a:t>
            </a:r>
          </a:p>
          <a:p>
            <a:r>
              <a:rPr lang="fr-FR" sz="1400" b="1" dirty="0">
                <a:solidFill>
                  <a:schemeClr val="tx1"/>
                </a:solidFill>
              </a:rPr>
              <a:t>Professeur en innovation sociale </a:t>
            </a: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2CCB5F2-19CD-4C84-AD0B-6C9429A9B180}"/>
              </a:ext>
            </a:extLst>
          </p:cNvPr>
          <p:cNvSpPr txBox="1"/>
          <p:nvPr/>
        </p:nvSpPr>
        <p:spPr>
          <a:xfrm>
            <a:off x="683364" y="2286000"/>
            <a:ext cx="4193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I</a:t>
            </a:r>
            <a:r>
              <a:rPr lang="fr-FR" dirty="0"/>
              <a:t>nauguration de LIVES Social Innovation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03373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2" name="Freeform: Shape 31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algn="l" rtl="0">
              <a:lnSpc>
                <a:spcPct val="90000"/>
              </a:lnSpc>
              <a:spcBef>
                <a:spcPct val="0"/>
              </a:spcBef>
            </a:pP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BIBLIOGRAPHIE </a:t>
            </a:r>
            <a:r>
              <a:rPr lang="en-US" kern="1200" spc="-2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INDICATIVE</a:t>
            </a:r>
            <a:r>
              <a:rPr lang="en-US" kern="1200" spc="-5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8822BC-8243-B64B-9CFD-AF83DAE7BB54}"/>
              </a:ext>
            </a:extLst>
          </p:cNvPr>
          <p:cNvSpPr/>
          <p:nvPr/>
        </p:nvSpPr>
        <p:spPr>
          <a:xfrm>
            <a:off x="4076239" y="381000"/>
            <a:ext cx="4915361" cy="7086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71450" marR="5715" indent="-171450">
              <a:lnSpc>
                <a:spcPct val="90000"/>
              </a:lnSpc>
              <a:spcBef>
                <a:spcPts val="185"/>
              </a:spcBef>
              <a:buFont typeface="Arial" panose="020B0604020202020204" pitchFamily="34" charset="0"/>
              <a:buChar char="•"/>
            </a:pPr>
            <a:r>
              <a:rPr lang="en-US" sz="1200" spc="-10" dirty="0"/>
              <a:t>Abernathy </a:t>
            </a:r>
            <a:r>
              <a:rPr lang="en-US" sz="1200" spc="-25" dirty="0"/>
              <a:t>W., </a:t>
            </a:r>
            <a:r>
              <a:rPr lang="en-US" sz="1200" spc="-5" dirty="0"/>
              <a:t>Clark K., 1985, </a:t>
            </a:r>
            <a:r>
              <a:rPr lang="en-US" sz="1200" dirty="0"/>
              <a:t>« </a:t>
            </a:r>
            <a:r>
              <a:rPr lang="en-US" sz="1200" spc="-5" dirty="0"/>
              <a:t>Innovation: mapping the </a:t>
            </a:r>
            <a:r>
              <a:rPr lang="en-US" sz="1200" spc="-10" dirty="0"/>
              <a:t>winds </a:t>
            </a:r>
            <a:r>
              <a:rPr lang="en-US" sz="1200" spc="-5" dirty="0"/>
              <a:t>of creative destruction », </a:t>
            </a:r>
            <a:r>
              <a:rPr lang="en-US" sz="1200" i="1" spc="-5" dirty="0"/>
              <a:t>Research Policy</a:t>
            </a:r>
            <a:r>
              <a:rPr lang="en-US" sz="1200" spc="-5" dirty="0"/>
              <a:t>, </a:t>
            </a:r>
            <a:r>
              <a:rPr lang="en-US" sz="1200" spc="155" dirty="0"/>
              <a:t>n˚14, </a:t>
            </a:r>
            <a:r>
              <a:rPr lang="en-US" sz="1200" spc="-5" dirty="0"/>
              <a:t>pp. 3-  22.</a:t>
            </a:r>
            <a:endParaRPr lang="en-US" sz="1200" dirty="0"/>
          </a:p>
          <a:p>
            <a:pPr marL="127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spc="-5" dirty="0" err="1"/>
              <a:t>Besançon</a:t>
            </a:r>
            <a:r>
              <a:rPr lang="en-US" sz="1200" spc="-5" dirty="0"/>
              <a:t> E., </a:t>
            </a:r>
            <a:r>
              <a:rPr lang="en-US" sz="1200" spc="-5" dirty="0" err="1"/>
              <a:t>Chochoy</a:t>
            </a:r>
            <a:r>
              <a:rPr lang="en-US" sz="1200" spc="-5" dirty="0"/>
              <a:t> N., 2015, </a:t>
            </a:r>
            <a:r>
              <a:rPr lang="en-US" sz="1200" dirty="0"/>
              <a:t>« </a:t>
            </a:r>
            <a:r>
              <a:rPr lang="en-US" sz="1200" spc="-5" dirty="0"/>
              <a:t>Les </a:t>
            </a:r>
            <a:r>
              <a:rPr lang="en-US" sz="1200" spc="-5" dirty="0" err="1"/>
              <a:t>marqueurs</a:t>
            </a:r>
            <a:r>
              <a:rPr lang="en-US" sz="1200" spc="-5" dirty="0"/>
              <a:t> </a:t>
            </a:r>
            <a:r>
              <a:rPr lang="en-US" sz="1200" spc="-5" dirty="0" err="1"/>
              <a:t>d’innovation</a:t>
            </a:r>
            <a:r>
              <a:rPr lang="en-US" sz="1200" spc="-5" dirty="0"/>
              <a:t> </a:t>
            </a:r>
            <a:r>
              <a:rPr lang="en-US" sz="1200" spc="-5" dirty="0" err="1"/>
              <a:t>sociale</a:t>
            </a:r>
            <a:r>
              <a:rPr lang="en-US" sz="1200" spc="-5" dirty="0"/>
              <a:t> </a:t>
            </a:r>
            <a:r>
              <a:rPr lang="en-US" sz="1200" dirty="0"/>
              <a:t>: </a:t>
            </a:r>
            <a:r>
              <a:rPr lang="en-US" sz="1200" spc="-5" dirty="0" err="1"/>
              <a:t>une</a:t>
            </a:r>
            <a:r>
              <a:rPr lang="en-US" sz="1200" spc="-5" dirty="0"/>
              <a:t> </a:t>
            </a:r>
            <a:r>
              <a:rPr lang="en-US" sz="1200" spc="-5" dirty="0" err="1"/>
              <a:t>approche</a:t>
            </a:r>
            <a:r>
              <a:rPr lang="en-US" sz="1200" spc="-5" dirty="0"/>
              <a:t> </a:t>
            </a:r>
            <a:r>
              <a:rPr lang="en-US" sz="1200" spc="-5" dirty="0" err="1"/>
              <a:t>institutionnaliste</a:t>
            </a:r>
            <a:r>
              <a:rPr lang="en-US" sz="1200" spc="-5" dirty="0"/>
              <a:t> »,</a:t>
            </a:r>
            <a:r>
              <a:rPr lang="en-US" sz="1200" spc="110" dirty="0"/>
              <a:t> </a:t>
            </a:r>
            <a:r>
              <a:rPr lang="en-US" sz="1200" i="1" spc="-5" dirty="0"/>
              <a:t>Revue</a:t>
            </a:r>
            <a:r>
              <a:rPr lang="en-US" sz="1200" dirty="0"/>
              <a:t> </a:t>
            </a:r>
            <a:r>
              <a:rPr lang="en-US" sz="1200" i="1" spc="-10" dirty="0" err="1"/>
              <a:t>internationale</a:t>
            </a:r>
            <a:r>
              <a:rPr lang="en-US" sz="1200" i="1" spc="-10" dirty="0"/>
              <a:t> </a:t>
            </a:r>
            <a:r>
              <a:rPr lang="en-US" sz="1200" i="1" spc="-5" dirty="0"/>
              <a:t>de </a:t>
            </a:r>
            <a:r>
              <a:rPr lang="en-US" sz="1200" i="1" spc="-5" dirty="0" err="1"/>
              <a:t>l'économie</a:t>
            </a:r>
            <a:r>
              <a:rPr lang="en-US" sz="1200" i="1" spc="-5" dirty="0"/>
              <a:t> </a:t>
            </a:r>
            <a:r>
              <a:rPr lang="en-US" sz="1200" i="1" spc="-5" dirty="0" err="1"/>
              <a:t>sociale</a:t>
            </a:r>
            <a:r>
              <a:rPr lang="en-US" sz="1200" spc="-5" dirty="0"/>
              <a:t>, 2015, </a:t>
            </a:r>
            <a:r>
              <a:rPr lang="en-US" sz="1200" spc="130" dirty="0"/>
              <a:t>n˚336, </a:t>
            </a:r>
            <a:r>
              <a:rPr lang="en-US" sz="1200" spc="-5" dirty="0"/>
              <a:t>pp</a:t>
            </a:r>
            <a:r>
              <a:rPr lang="en-US" sz="1200" spc="-100" dirty="0"/>
              <a:t> </a:t>
            </a:r>
            <a:r>
              <a:rPr lang="en-US" sz="1200" spc="-5" dirty="0"/>
              <a:t>.80-93.</a:t>
            </a:r>
            <a:endParaRPr lang="en-US" sz="1200" dirty="0"/>
          </a:p>
          <a:p>
            <a:pPr marL="1270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1029335" algn="l"/>
              </a:tabLst>
            </a:pPr>
            <a:r>
              <a:rPr lang="en-US" sz="1200" spc="-5" dirty="0"/>
              <a:t>Bouchard</a:t>
            </a:r>
            <a:r>
              <a:rPr lang="en-US" sz="1200" spc="180" dirty="0"/>
              <a:t> </a:t>
            </a:r>
            <a:r>
              <a:rPr lang="en-US" sz="1200" dirty="0"/>
              <a:t>M. J.</a:t>
            </a:r>
            <a:r>
              <a:rPr lang="en-US" sz="1200" spc="45" dirty="0"/>
              <a:t> </a:t>
            </a:r>
            <a:r>
              <a:rPr lang="en-US" sz="1200" spc="-5" dirty="0"/>
              <a:t>et al., 2015, </a:t>
            </a:r>
            <a:r>
              <a:rPr lang="en-US" sz="1200" dirty="0"/>
              <a:t>« </a:t>
            </a:r>
            <a:r>
              <a:rPr lang="en-US" sz="1200" spc="-5" dirty="0" err="1"/>
              <a:t>Concevoir</a:t>
            </a:r>
            <a:r>
              <a:rPr lang="en-US" sz="1200" spc="-5" dirty="0"/>
              <a:t> </a:t>
            </a:r>
            <a:r>
              <a:rPr lang="en-US" sz="1200" spc="-5" dirty="0" err="1"/>
              <a:t>l’innovation</a:t>
            </a:r>
            <a:r>
              <a:rPr lang="en-US" sz="1200" spc="-5" dirty="0"/>
              <a:t> </a:t>
            </a:r>
            <a:r>
              <a:rPr lang="en-US" sz="1200" spc="-5" dirty="0" err="1"/>
              <a:t>sociale</a:t>
            </a:r>
            <a:r>
              <a:rPr lang="en-US" sz="1200" spc="-5" dirty="0"/>
              <a:t> dans </a:t>
            </a:r>
            <a:r>
              <a:rPr lang="en-US" sz="1200" spc="-5" dirty="0" err="1"/>
              <a:t>une</a:t>
            </a:r>
            <a:r>
              <a:rPr lang="en-US" sz="1200" spc="-5" dirty="0"/>
              <a:t> perspective de transformation », </a:t>
            </a:r>
            <a:r>
              <a:rPr lang="en-US" sz="1200" i="1" spc="-5" dirty="0"/>
              <a:t>Sociologies</a:t>
            </a:r>
            <a:r>
              <a:rPr lang="en-US" sz="1200" dirty="0"/>
              <a:t> </a:t>
            </a:r>
            <a:r>
              <a:rPr lang="en-US" sz="1200" i="1" spc="-5" dirty="0" err="1"/>
              <a:t>pratiques</a:t>
            </a:r>
            <a:r>
              <a:rPr lang="en-US" sz="1200" spc="-5" dirty="0"/>
              <a:t>, </a:t>
            </a:r>
            <a:r>
              <a:rPr lang="en-US" sz="1200" spc="395" dirty="0"/>
              <a:t>n˚</a:t>
            </a:r>
            <a:r>
              <a:rPr lang="en-US" sz="1200" spc="25" dirty="0"/>
              <a:t> </a:t>
            </a:r>
            <a:r>
              <a:rPr lang="en-US" sz="1200" spc="-5" dirty="0"/>
              <a:t>31, pp. 9-14.</a:t>
            </a:r>
            <a:endParaRPr lang="en-US" sz="1200" dirty="0"/>
          </a:p>
          <a:p>
            <a:pPr marL="12700" marR="5715" indent="-228600">
              <a:lnSpc>
                <a:spcPct val="90000"/>
              </a:lnSpc>
              <a:spcBef>
                <a:spcPts val="40"/>
              </a:spcBef>
              <a:buFont typeface="Arial" panose="020B0604020202020204" pitchFamily="34" charset="0"/>
              <a:buChar char="•"/>
            </a:pPr>
            <a:r>
              <a:rPr lang="en-US" sz="1200" spc="-10" dirty="0" err="1"/>
              <a:t>Chambon</a:t>
            </a:r>
            <a:r>
              <a:rPr lang="en-US" sz="1200" spc="-10" dirty="0"/>
              <a:t> </a:t>
            </a:r>
            <a:r>
              <a:rPr lang="en-US" sz="1200" spc="-5" dirty="0"/>
              <a:t>J.-L., David A., </a:t>
            </a:r>
            <a:r>
              <a:rPr lang="en-US" sz="1200" spc="-5" dirty="0" err="1"/>
              <a:t>Devevey</a:t>
            </a:r>
            <a:r>
              <a:rPr lang="en-US" sz="1200" spc="-5" dirty="0"/>
              <a:t> </a:t>
            </a:r>
            <a:r>
              <a:rPr lang="en-US" sz="1200" dirty="0"/>
              <a:t>J-M., </a:t>
            </a:r>
            <a:r>
              <a:rPr lang="en-US" sz="1200" spc="-5" dirty="0"/>
              <a:t>1982, </a:t>
            </a:r>
            <a:r>
              <a:rPr lang="en-US" sz="1200" i="1" spc="-5" dirty="0"/>
              <a:t>Les innovations </a:t>
            </a:r>
            <a:r>
              <a:rPr lang="en-US" sz="1200" i="1" spc="-5" dirty="0" err="1"/>
              <a:t>sociales</a:t>
            </a:r>
            <a:r>
              <a:rPr lang="en-US" sz="1200" spc="-5" dirty="0"/>
              <a:t>, Presses </a:t>
            </a:r>
            <a:r>
              <a:rPr lang="en-US" sz="1200" spc="-5" dirty="0" err="1"/>
              <a:t>Universitaires</a:t>
            </a:r>
            <a:r>
              <a:rPr lang="en-US" sz="1200" spc="-5" dirty="0"/>
              <a:t> de France, Que </a:t>
            </a:r>
            <a:r>
              <a:rPr lang="en-US" sz="1200" spc="-5" dirty="0" err="1"/>
              <a:t>sais</a:t>
            </a:r>
            <a:r>
              <a:rPr lang="en-US" sz="1200" spc="-5" dirty="0"/>
              <a:t>-je,  127</a:t>
            </a:r>
            <a:r>
              <a:rPr lang="en-US" sz="1200" spc="-10" dirty="0"/>
              <a:t> </a:t>
            </a:r>
            <a:r>
              <a:rPr lang="en-US" sz="1200" spc="-5" dirty="0"/>
              <a:t>p.</a:t>
            </a:r>
            <a:endParaRPr lang="en-US" sz="1200" dirty="0"/>
          </a:p>
          <a:p>
            <a:pPr marL="127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spc="-10" dirty="0"/>
              <a:t>Cloutier </a:t>
            </a:r>
            <a:r>
              <a:rPr lang="en-US" sz="1200" dirty="0"/>
              <a:t>J., </a:t>
            </a:r>
            <a:r>
              <a:rPr lang="en-US" sz="1200" spc="-5" dirty="0"/>
              <a:t>2003, </a:t>
            </a:r>
            <a:r>
              <a:rPr lang="en-US" sz="1200" dirty="0"/>
              <a:t>« </a:t>
            </a:r>
            <a:r>
              <a:rPr lang="en-US" sz="1200" spc="-5" dirty="0" err="1"/>
              <a:t>Qu’est-ce</a:t>
            </a:r>
            <a:r>
              <a:rPr lang="en-US" sz="1200" spc="-5" dirty="0"/>
              <a:t> que </a:t>
            </a:r>
            <a:r>
              <a:rPr lang="en-US" sz="1200" spc="-5" dirty="0" err="1"/>
              <a:t>l’innovation</a:t>
            </a:r>
            <a:r>
              <a:rPr lang="en-US" sz="1200" spc="-5" dirty="0"/>
              <a:t> </a:t>
            </a:r>
            <a:r>
              <a:rPr lang="en-US" sz="1200" spc="-5" dirty="0" err="1"/>
              <a:t>sociale</a:t>
            </a:r>
            <a:r>
              <a:rPr lang="en-US" sz="1200" spc="-5" dirty="0"/>
              <a:t> </a:t>
            </a:r>
            <a:r>
              <a:rPr lang="en-US" sz="1200" dirty="0"/>
              <a:t>? </a:t>
            </a:r>
            <a:r>
              <a:rPr lang="en-US" sz="1200" spc="-5" dirty="0"/>
              <a:t>», </a:t>
            </a:r>
            <a:r>
              <a:rPr lang="en-US" sz="1200" i="1" spc="-10" dirty="0"/>
              <a:t>Cahier </a:t>
            </a:r>
            <a:r>
              <a:rPr lang="en-US" sz="1200" i="1" spc="-5" dirty="0"/>
              <a:t>du CRISES, </a:t>
            </a:r>
            <a:r>
              <a:rPr lang="en-US" sz="1200" spc="-10" dirty="0"/>
              <a:t>Études </a:t>
            </a:r>
            <a:r>
              <a:rPr lang="en-US" sz="1200" spc="-5" dirty="0" err="1"/>
              <a:t>théoriques</a:t>
            </a:r>
            <a:r>
              <a:rPr lang="en-US" sz="1200" spc="-5" dirty="0"/>
              <a:t>, UQUAM, 46</a:t>
            </a:r>
            <a:r>
              <a:rPr lang="en-US" sz="1200" spc="145" dirty="0"/>
              <a:t> </a:t>
            </a:r>
            <a:r>
              <a:rPr lang="en-US" sz="1200" spc="-5" dirty="0"/>
              <a:t>p.</a:t>
            </a:r>
            <a:endParaRPr lang="en-US" sz="1200" dirty="0"/>
          </a:p>
          <a:p>
            <a:pPr marL="127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spc="-5" dirty="0"/>
              <a:t>Fontan</a:t>
            </a:r>
            <a:r>
              <a:rPr lang="en-US" sz="1200" spc="215" dirty="0"/>
              <a:t> </a:t>
            </a:r>
            <a:r>
              <a:rPr lang="en-US" sz="1200" dirty="0"/>
              <a:t>J.-M.,</a:t>
            </a:r>
            <a:r>
              <a:rPr lang="en-US" sz="1200" spc="229" dirty="0"/>
              <a:t> </a:t>
            </a:r>
            <a:r>
              <a:rPr lang="en-US" sz="1200" spc="-5" dirty="0"/>
              <a:t>Klein</a:t>
            </a:r>
            <a:r>
              <a:rPr lang="en-US" sz="1200" spc="215" dirty="0"/>
              <a:t> </a:t>
            </a:r>
            <a:r>
              <a:rPr lang="en-US" sz="1200" spc="-5" dirty="0"/>
              <a:t>J.-L.,</a:t>
            </a:r>
            <a:r>
              <a:rPr lang="en-US" sz="1200" spc="229" dirty="0"/>
              <a:t> </a:t>
            </a:r>
            <a:r>
              <a:rPr lang="en-US" sz="1200" spc="-5" dirty="0" err="1"/>
              <a:t>Bussières</a:t>
            </a:r>
            <a:r>
              <a:rPr lang="en-US" sz="1200" spc="220" dirty="0"/>
              <a:t> </a:t>
            </a:r>
            <a:r>
              <a:rPr lang="en-US" sz="1200" spc="-5" dirty="0"/>
              <a:t>D.,</a:t>
            </a:r>
            <a:r>
              <a:rPr lang="en-US" sz="1200" spc="229" dirty="0"/>
              <a:t> </a:t>
            </a:r>
            <a:r>
              <a:rPr lang="en-US" sz="1200" spc="-5" dirty="0"/>
              <a:t>2014,</a:t>
            </a:r>
            <a:r>
              <a:rPr lang="en-US" sz="1200" spc="229" dirty="0"/>
              <a:t> </a:t>
            </a:r>
            <a:r>
              <a:rPr lang="en-US" sz="1200" i="1" spc="-5" dirty="0"/>
              <a:t>Le</a:t>
            </a:r>
            <a:r>
              <a:rPr lang="en-US" sz="1200" i="1" spc="215" dirty="0"/>
              <a:t> </a:t>
            </a:r>
            <a:r>
              <a:rPr lang="en-US" sz="1200" i="1" spc="-5" dirty="0" err="1"/>
              <a:t>défi</a:t>
            </a:r>
            <a:r>
              <a:rPr lang="en-US" sz="1200" i="1" spc="220" dirty="0"/>
              <a:t> </a:t>
            </a:r>
            <a:r>
              <a:rPr lang="en-US" sz="1200" i="1" spc="-5" dirty="0"/>
              <a:t>de</a:t>
            </a:r>
            <a:r>
              <a:rPr lang="en-US" sz="1200" i="1" spc="215" dirty="0"/>
              <a:t> </a:t>
            </a:r>
            <a:r>
              <a:rPr lang="en-US" sz="1200" i="1" spc="-5" dirty="0" err="1"/>
              <a:t>l'innovation</a:t>
            </a:r>
            <a:r>
              <a:rPr lang="en-US" sz="1200" i="1" spc="220" dirty="0"/>
              <a:t> </a:t>
            </a:r>
            <a:r>
              <a:rPr lang="en-US" sz="1200" i="1" spc="-5" dirty="0" err="1"/>
              <a:t>sociale</a:t>
            </a:r>
            <a:r>
              <a:rPr lang="en-US" sz="1200" i="1" spc="220" dirty="0"/>
              <a:t> </a:t>
            </a:r>
            <a:r>
              <a:rPr lang="en-US" sz="1200" i="1" spc="-5" dirty="0" err="1"/>
              <a:t>partagée</a:t>
            </a:r>
            <a:r>
              <a:rPr lang="en-US" sz="1200" i="1" spc="215" dirty="0"/>
              <a:t> </a:t>
            </a:r>
            <a:r>
              <a:rPr lang="en-US" sz="1200" i="1" dirty="0"/>
              <a:t>:</a:t>
            </a:r>
            <a:r>
              <a:rPr lang="en-US" sz="1200" i="1" spc="229" dirty="0"/>
              <a:t> </a:t>
            </a:r>
            <a:r>
              <a:rPr lang="en-US" sz="1200" i="1" spc="-5" dirty="0" err="1"/>
              <a:t>Savoirs</a:t>
            </a:r>
            <a:r>
              <a:rPr lang="en-US" sz="1200" i="1" spc="220" dirty="0"/>
              <a:t> </a:t>
            </a:r>
            <a:r>
              <a:rPr lang="en-US" sz="1200" i="1" spc="-5" dirty="0" err="1"/>
              <a:t>croisés</a:t>
            </a:r>
            <a:r>
              <a:rPr lang="en-US" sz="1200" i="1" spc="-5" dirty="0"/>
              <a:t>,</a:t>
            </a:r>
            <a:r>
              <a:rPr lang="en-US" sz="1200" i="1" spc="229" dirty="0"/>
              <a:t> </a:t>
            </a:r>
            <a:r>
              <a:rPr lang="en-US" sz="1200" spc="-5" dirty="0"/>
              <a:t>Presses</a:t>
            </a:r>
            <a:r>
              <a:rPr lang="en-US" sz="1200" spc="225" dirty="0"/>
              <a:t> </a:t>
            </a:r>
            <a:r>
              <a:rPr lang="en-US" sz="1200" spc="-5" dirty="0"/>
              <a:t>de</a:t>
            </a:r>
            <a:r>
              <a:rPr lang="en-US" sz="1200" dirty="0"/>
              <a:t> </a:t>
            </a:r>
            <a:r>
              <a:rPr lang="en-US" sz="1200" spc="-5" dirty="0" err="1"/>
              <a:t>l'Université</a:t>
            </a:r>
            <a:r>
              <a:rPr lang="en-US" sz="1200" spc="-5" dirty="0"/>
              <a:t> du Québec, 234</a:t>
            </a:r>
            <a:r>
              <a:rPr lang="en-US" sz="1200" dirty="0"/>
              <a:t> </a:t>
            </a:r>
            <a:r>
              <a:rPr lang="en-US" sz="1200" spc="-5" dirty="0"/>
              <a:t>p.</a:t>
            </a:r>
            <a:endParaRPr lang="en-US" sz="1200" dirty="0"/>
          </a:p>
          <a:p>
            <a:pPr marL="12700" marR="5715" indent="-228600">
              <a:lnSpc>
                <a:spcPct val="90000"/>
              </a:lnSpc>
              <a:spcBef>
                <a:spcPts val="40"/>
              </a:spcBef>
              <a:buFont typeface="Arial" panose="020B0604020202020204" pitchFamily="34" charset="0"/>
              <a:buChar char="•"/>
            </a:pPr>
            <a:r>
              <a:rPr lang="en-US" sz="1200" spc="-5" dirty="0" err="1"/>
              <a:t>Hüttemann</a:t>
            </a:r>
            <a:r>
              <a:rPr lang="en-US" sz="1200" spc="-5" dirty="0"/>
              <a:t> </a:t>
            </a:r>
            <a:r>
              <a:rPr lang="en-US" sz="1200" dirty="0"/>
              <a:t>M., </a:t>
            </a:r>
            <a:r>
              <a:rPr lang="en-US" sz="1200" spc="-5" dirty="0" err="1"/>
              <a:t>Parpan</a:t>
            </a:r>
            <a:r>
              <a:rPr lang="en-US" sz="1200" spc="-5" dirty="0"/>
              <a:t>-Blaser A., 2015. </a:t>
            </a:r>
            <a:r>
              <a:rPr lang="en-US" sz="1200" dirty="0"/>
              <a:t>« </a:t>
            </a:r>
            <a:r>
              <a:rPr lang="en-US" sz="1200" spc="-5" dirty="0"/>
              <a:t>Wie Innovation in der </a:t>
            </a:r>
            <a:r>
              <a:rPr lang="en-US" sz="1200" spc="-5" dirty="0" err="1"/>
              <a:t>Sozialen</a:t>
            </a:r>
            <a:r>
              <a:rPr lang="en-US" sz="1200" spc="-5" dirty="0"/>
              <a:t> Arbeit </a:t>
            </a:r>
            <a:r>
              <a:rPr lang="en-US" sz="1200" spc="-5" dirty="0" err="1"/>
              <a:t>entsteht</a:t>
            </a:r>
            <a:r>
              <a:rPr lang="en-US" sz="1200" spc="-5" dirty="0"/>
              <a:t> ». </a:t>
            </a:r>
            <a:r>
              <a:rPr lang="en-US" sz="1200" dirty="0"/>
              <a:t>In : </a:t>
            </a:r>
            <a:r>
              <a:rPr lang="en-US" sz="1200" spc="-5" dirty="0"/>
              <a:t>Wüthrich B. </a:t>
            </a:r>
            <a:r>
              <a:rPr lang="en-US" sz="1200" spc="-5" dirty="0" err="1"/>
              <a:t>Amstutz</a:t>
            </a:r>
            <a:r>
              <a:rPr lang="en-US" sz="1200" spc="-5" dirty="0"/>
              <a:t> </a:t>
            </a:r>
            <a:r>
              <a:rPr lang="en-US" sz="1200" dirty="0"/>
              <a:t>J.,  </a:t>
            </a:r>
            <a:r>
              <a:rPr lang="en-US" sz="1200" spc="-5" dirty="0" err="1"/>
              <a:t>Fritze</a:t>
            </a:r>
            <a:r>
              <a:rPr lang="en-US" sz="1200" spc="-5" dirty="0"/>
              <a:t> A., (Hg.). </a:t>
            </a:r>
            <a:r>
              <a:rPr lang="en-US" sz="1200" i="1" spc="-5" dirty="0" err="1"/>
              <a:t>Soziale</a:t>
            </a:r>
            <a:r>
              <a:rPr lang="en-US" sz="1200" i="1" spc="-5" dirty="0"/>
              <a:t> </a:t>
            </a:r>
            <a:r>
              <a:rPr lang="en-US" sz="1200" i="1" spc="-10" dirty="0" err="1"/>
              <a:t>Versorgung</a:t>
            </a:r>
            <a:r>
              <a:rPr lang="en-US" sz="1200" i="1" spc="-10" dirty="0"/>
              <a:t> </a:t>
            </a:r>
            <a:r>
              <a:rPr lang="en-US" sz="1200" i="1" spc="-5" dirty="0" err="1"/>
              <a:t>zukunftsfähig</a:t>
            </a:r>
            <a:r>
              <a:rPr lang="en-US" sz="1200" i="1" spc="-5" dirty="0"/>
              <a:t> </a:t>
            </a:r>
            <a:r>
              <a:rPr lang="en-US" sz="1200" i="1" spc="-5" dirty="0" err="1"/>
              <a:t>gestalten</a:t>
            </a:r>
            <a:r>
              <a:rPr lang="en-US" sz="1200" spc="-5" dirty="0"/>
              <a:t>. Wiesbaden </a:t>
            </a:r>
            <a:r>
              <a:rPr lang="en-US" sz="1200" dirty="0"/>
              <a:t>: </a:t>
            </a:r>
            <a:r>
              <a:rPr lang="en-US" sz="1200" spc="-5" dirty="0"/>
              <a:t>VS </a:t>
            </a:r>
            <a:r>
              <a:rPr lang="en-US" sz="1200" spc="-15" dirty="0"/>
              <a:t>Verlag, </a:t>
            </a:r>
            <a:r>
              <a:rPr lang="en-US" sz="1200" spc="-5" dirty="0"/>
              <a:t>pp.</a:t>
            </a:r>
            <a:r>
              <a:rPr lang="en-US" sz="1200" spc="35" dirty="0"/>
              <a:t> </a:t>
            </a:r>
            <a:r>
              <a:rPr lang="en-US" sz="1200" spc="-5" dirty="0"/>
              <a:t>135-141. </a:t>
            </a:r>
          </a:p>
          <a:p>
            <a:pPr marL="12700" marR="5715" indent="-228600">
              <a:lnSpc>
                <a:spcPct val="90000"/>
              </a:lnSpc>
              <a:spcBef>
                <a:spcPts val="40"/>
              </a:spcBef>
              <a:buFont typeface="Arial" panose="020B0604020202020204" pitchFamily="34" charset="0"/>
              <a:buChar char="•"/>
            </a:pPr>
            <a:r>
              <a:rPr lang="en-US" sz="1200" spc="-5" dirty="0"/>
              <a:t>Klein J.-L. et al., 2014, </a:t>
            </a:r>
            <a:r>
              <a:rPr lang="en-US" sz="1200" i="1" spc="-5" dirty="0" err="1"/>
              <a:t>L'innovation</a:t>
            </a:r>
            <a:r>
              <a:rPr lang="en-US" sz="1200" i="1" spc="-5" dirty="0"/>
              <a:t> </a:t>
            </a:r>
            <a:r>
              <a:rPr lang="en-US" sz="1200" i="1" spc="-5" dirty="0" err="1"/>
              <a:t>sociale</a:t>
            </a:r>
            <a:r>
              <a:rPr lang="en-US" sz="1200" spc="-5" dirty="0"/>
              <a:t>, </a:t>
            </a:r>
            <a:r>
              <a:rPr lang="en-US" sz="1200" spc="-5" dirty="0" err="1"/>
              <a:t>érès</a:t>
            </a:r>
            <a:r>
              <a:rPr lang="en-US" sz="1200" spc="-5" dirty="0"/>
              <a:t>, p. 256.  </a:t>
            </a:r>
            <a:r>
              <a:rPr lang="en-US" sz="1200" spc="-5" dirty="0" err="1"/>
              <a:t>Lallemand</a:t>
            </a:r>
            <a:r>
              <a:rPr lang="en-US" sz="1200" spc="-5" dirty="0"/>
              <a:t> D., 2001, </a:t>
            </a:r>
            <a:r>
              <a:rPr lang="en-US" sz="1200" i="1" spc="-5" dirty="0"/>
              <a:t>Les </a:t>
            </a:r>
            <a:r>
              <a:rPr lang="en-US" sz="1200" i="1" spc="-5" dirty="0" err="1"/>
              <a:t>défis</a:t>
            </a:r>
            <a:r>
              <a:rPr lang="en-US" sz="1200" i="1" spc="-5" dirty="0"/>
              <a:t> de </a:t>
            </a:r>
            <a:r>
              <a:rPr lang="en-US" sz="1200" i="1" spc="-5" dirty="0" err="1"/>
              <a:t>l’innovation</a:t>
            </a:r>
            <a:r>
              <a:rPr lang="en-US" sz="1200" i="1" spc="-5" dirty="0"/>
              <a:t> </a:t>
            </a:r>
            <a:r>
              <a:rPr lang="en-US" sz="1200" i="1" spc="-5" dirty="0" err="1"/>
              <a:t>sociale</a:t>
            </a:r>
            <a:r>
              <a:rPr lang="en-US" sz="1200" spc="-5" dirty="0"/>
              <a:t>, </a:t>
            </a:r>
            <a:r>
              <a:rPr lang="en-US" sz="1200" spc="-35" dirty="0"/>
              <a:t>ESF, </a:t>
            </a:r>
            <a:r>
              <a:rPr lang="en-US" sz="1200" spc="-5" dirty="0"/>
              <a:t>132</a:t>
            </a:r>
            <a:r>
              <a:rPr lang="en-US" sz="1200" spc="50" dirty="0"/>
              <a:t> </a:t>
            </a:r>
            <a:r>
              <a:rPr lang="en-US" sz="1200" spc="-5" dirty="0"/>
              <a:t>p.</a:t>
            </a:r>
            <a:endParaRPr lang="en-US" sz="1200" dirty="0"/>
          </a:p>
          <a:p>
            <a:pPr marL="12700" marR="5080" indent="-228600">
              <a:lnSpc>
                <a:spcPct val="90000"/>
              </a:lnSpc>
              <a:spcBef>
                <a:spcPts val="90"/>
              </a:spcBef>
              <a:buFont typeface="Arial" panose="020B0604020202020204" pitchFamily="34" charset="0"/>
              <a:buChar char="•"/>
            </a:pPr>
            <a:r>
              <a:rPr lang="en-US" sz="1200" spc="-5" dirty="0" err="1"/>
              <a:t>Laville</a:t>
            </a:r>
            <a:r>
              <a:rPr lang="en-US" sz="1200" spc="-5" dirty="0"/>
              <a:t> J.L., (2014), </a:t>
            </a:r>
            <a:r>
              <a:rPr lang="en-US" sz="1200" dirty="0"/>
              <a:t>« </a:t>
            </a:r>
            <a:r>
              <a:rPr lang="en-US" sz="1200" spc="-5" dirty="0"/>
              <a:t>Innovation </a:t>
            </a:r>
            <a:r>
              <a:rPr lang="en-US" sz="1200" spc="-5" dirty="0" err="1"/>
              <a:t>sociale</a:t>
            </a:r>
            <a:r>
              <a:rPr lang="en-US" sz="1200" spc="-5" dirty="0"/>
              <a:t>, </a:t>
            </a:r>
            <a:r>
              <a:rPr lang="en-US" sz="1200" spc="-5" dirty="0" err="1"/>
              <a:t>économie</a:t>
            </a:r>
            <a:r>
              <a:rPr lang="en-US" sz="1200" spc="-5" dirty="0"/>
              <a:t> </a:t>
            </a:r>
            <a:r>
              <a:rPr lang="en-US" sz="1200" spc="-5" dirty="0" err="1"/>
              <a:t>sociale</a:t>
            </a:r>
            <a:r>
              <a:rPr lang="en-US" sz="1200" spc="-5" dirty="0"/>
              <a:t> et </a:t>
            </a:r>
            <a:r>
              <a:rPr lang="en-US" sz="1200" spc="-5" dirty="0" err="1"/>
              <a:t>solidaire</a:t>
            </a:r>
            <a:r>
              <a:rPr lang="en-US" sz="1200" spc="-5" dirty="0"/>
              <a:t>, </a:t>
            </a:r>
            <a:r>
              <a:rPr lang="en-US" sz="1200" spc="-5" dirty="0" err="1"/>
              <a:t>entrepreneuriat</a:t>
            </a:r>
            <a:r>
              <a:rPr lang="en-US" sz="1200" spc="-5" dirty="0"/>
              <a:t> social. Une mise </a:t>
            </a:r>
            <a:r>
              <a:rPr lang="en-US" sz="1200" spc="-5" dirty="0" err="1"/>
              <a:t>en</a:t>
            </a:r>
            <a:r>
              <a:rPr lang="en-US" sz="1200" spc="-5" dirty="0"/>
              <a:t> perspective  </a:t>
            </a:r>
            <a:r>
              <a:rPr lang="en-US" sz="1200" spc="-5" dirty="0" err="1"/>
              <a:t>historique</a:t>
            </a:r>
            <a:r>
              <a:rPr lang="en-US" sz="1200" spc="-5" dirty="0"/>
              <a:t> », in Klein J.L. et al., </a:t>
            </a:r>
            <a:r>
              <a:rPr lang="en-US" sz="1200" i="1" spc="-5" dirty="0" err="1"/>
              <a:t>L'innovation</a:t>
            </a:r>
            <a:r>
              <a:rPr lang="en-US" sz="1200" i="1" spc="-5" dirty="0"/>
              <a:t> </a:t>
            </a:r>
            <a:r>
              <a:rPr lang="en-US" sz="1200" i="1" spc="-5" dirty="0" err="1"/>
              <a:t>sociale</a:t>
            </a:r>
            <a:r>
              <a:rPr lang="en-US" sz="1200" spc="-5" dirty="0"/>
              <a:t>, </a:t>
            </a:r>
            <a:r>
              <a:rPr lang="en-US" sz="1200" spc="-5" dirty="0" err="1"/>
              <a:t>érès</a:t>
            </a:r>
            <a:r>
              <a:rPr lang="en-US" sz="1200" spc="-5" dirty="0"/>
              <a:t>, p.</a:t>
            </a:r>
            <a:r>
              <a:rPr lang="en-US" sz="1200" spc="65" dirty="0"/>
              <a:t> </a:t>
            </a:r>
            <a:r>
              <a:rPr lang="en-US" sz="1200" spc="-5" dirty="0"/>
              <a:t>45-80.</a:t>
            </a:r>
            <a:endParaRPr lang="en-US" sz="1200" dirty="0"/>
          </a:p>
          <a:p>
            <a:pPr marL="127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spc="-5" dirty="0"/>
              <a:t>M.-H.,</a:t>
            </a:r>
            <a:r>
              <a:rPr lang="en-US" sz="1200" spc="130" dirty="0"/>
              <a:t> </a:t>
            </a:r>
            <a:r>
              <a:rPr lang="en-US" sz="1200" spc="-10" dirty="0" err="1"/>
              <a:t>Soulet</a:t>
            </a:r>
            <a:r>
              <a:rPr lang="en-US" sz="1200" spc="135" dirty="0"/>
              <a:t> </a:t>
            </a:r>
            <a:r>
              <a:rPr lang="en-US" sz="1200" dirty="0"/>
              <a:t>«</a:t>
            </a:r>
            <a:r>
              <a:rPr lang="en-US" sz="1200" spc="125" dirty="0"/>
              <a:t> </a:t>
            </a:r>
            <a:r>
              <a:rPr lang="en-US" sz="1200" spc="-5" dirty="0"/>
              <a:t>Le</a:t>
            </a:r>
            <a:r>
              <a:rPr lang="en-US" sz="1200" spc="125" dirty="0"/>
              <a:t> </a:t>
            </a:r>
            <a:r>
              <a:rPr lang="en-US" sz="1200" spc="-5" dirty="0"/>
              <a:t>travail</a:t>
            </a:r>
            <a:r>
              <a:rPr lang="en-US" sz="1200" spc="125" dirty="0"/>
              <a:t> </a:t>
            </a:r>
            <a:r>
              <a:rPr lang="en-US" sz="1200" spc="-5" dirty="0"/>
              <a:t>social,</a:t>
            </a:r>
            <a:r>
              <a:rPr lang="en-US" sz="1200" spc="135" dirty="0"/>
              <a:t> </a:t>
            </a:r>
            <a:r>
              <a:rPr lang="en-US" sz="1200" spc="-5" dirty="0" err="1"/>
              <a:t>une</a:t>
            </a:r>
            <a:r>
              <a:rPr lang="en-US" sz="1200" spc="125" dirty="0"/>
              <a:t> </a:t>
            </a:r>
            <a:r>
              <a:rPr lang="en-US" sz="1200" spc="-5" dirty="0" err="1"/>
              <a:t>activité</a:t>
            </a:r>
            <a:r>
              <a:rPr lang="en-US" sz="1200" spc="120" dirty="0"/>
              <a:t> </a:t>
            </a:r>
            <a:r>
              <a:rPr lang="en-US" sz="1200" spc="-5" dirty="0" err="1"/>
              <a:t>d’auto</a:t>
            </a:r>
            <a:r>
              <a:rPr lang="en-US" sz="1200" spc="-5" dirty="0"/>
              <a:t>-conception</a:t>
            </a:r>
            <a:r>
              <a:rPr lang="en-US" sz="1200" spc="125" dirty="0"/>
              <a:t> </a:t>
            </a:r>
            <a:r>
              <a:rPr lang="en-US" sz="1200" spc="-5" dirty="0" err="1"/>
              <a:t>professionnelle</a:t>
            </a:r>
            <a:r>
              <a:rPr lang="en-US" sz="1200" spc="125" dirty="0"/>
              <a:t> </a:t>
            </a:r>
            <a:r>
              <a:rPr lang="en-US" sz="1200" spc="-5" dirty="0" err="1"/>
              <a:t>en</a:t>
            </a:r>
            <a:r>
              <a:rPr lang="en-US" sz="1200" spc="125" dirty="0"/>
              <a:t> </a:t>
            </a:r>
            <a:r>
              <a:rPr lang="en-US" sz="1200" spc="-5" dirty="0"/>
              <a:t>situation</a:t>
            </a:r>
            <a:r>
              <a:rPr lang="en-US" sz="1200" spc="125" dirty="0"/>
              <a:t> </a:t>
            </a:r>
            <a:r>
              <a:rPr lang="en-US" sz="1200" spc="-5" dirty="0" err="1"/>
              <a:t>d’incertitude</a:t>
            </a:r>
            <a:r>
              <a:rPr lang="en-US" sz="1200" spc="125" dirty="0"/>
              <a:t> </a:t>
            </a:r>
            <a:r>
              <a:rPr lang="en-US" sz="1200" spc="-5" dirty="0"/>
              <a:t>»,</a:t>
            </a:r>
            <a:r>
              <a:rPr lang="en-US" sz="1200" spc="135" dirty="0"/>
              <a:t> </a:t>
            </a:r>
            <a:r>
              <a:rPr lang="en-US" sz="1200" i="1" spc="-5" dirty="0" err="1"/>
              <a:t>SociologieS</a:t>
            </a:r>
            <a:r>
              <a:rPr lang="en-US" sz="1200" i="1" dirty="0"/>
              <a:t> </a:t>
            </a:r>
            <a:r>
              <a:rPr lang="en-US" sz="1200" spc="-5" dirty="0"/>
              <a:t>[</a:t>
            </a:r>
            <a:r>
              <a:rPr lang="en-US" sz="1200" spc="-5" dirty="0" err="1"/>
              <a:t>En</a:t>
            </a:r>
            <a:r>
              <a:rPr lang="en-US" sz="1200" spc="-5" dirty="0"/>
              <a:t> </a:t>
            </a:r>
            <a:r>
              <a:rPr lang="en-US" sz="1200" spc="-10" dirty="0" err="1"/>
              <a:t>ligne</a:t>
            </a:r>
            <a:r>
              <a:rPr lang="en-US" sz="1200" spc="-10" dirty="0"/>
              <a:t>], </a:t>
            </a:r>
            <a:r>
              <a:rPr lang="en-US" sz="1200" spc="-5" dirty="0"/>
              <a:t>mis </a:t>
            </a:r>
            <a:r>
              <a:rPr lang="en-US" sz="1200" spc="-5" dirty="0" err="1"/>
              <a:t>en</a:t>
            </a:r>
            <a:r>
              <a:rPr lang="en-US" sz="1200" spc="-5" dirty="0"/>
              <a:t> </a:t>
            </a:r>
            <a:r>
              <a:rPr lang="en-US" sz="1200" spc="-10" dirty="0" err="1"/>
              <a:t>ligne</a:t>
            </a:r>
            <a:r>
              <a:rPr lang="en-US" sz="1200" spc="-10" dirty="0"/>
              <a:t> </a:t>
            </a:r>
            <a:r>
              <a:rPr lang="en-US" sz="1200" spc="-5" dirty="0"/>
              <a:t>le 16 </a:t>
            </a:r>
            <a:r>
              <a:rPr lang="en-US" sz="1200" spc="-5" dirty="0" err="1"/>
              <a:t>juin</a:t>
            </a:r>
            <a:r>
              <a:rPr lang="en-US" sz="1200" spc="20" dirty="0"/>
              <a:t> </a:t>
            </a:r>
            <a:r>
              <a:rPr lang="en-US" sz="1200" spc="-5" dirty="0"/>
              <a:t>2016.</a:t>
            </a:r>
            <a:endParaRPr lang="en-US" sz="1200" dirty="0"/>
          </a:p>
          <a:p>
            <a:pPr marL="127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spc="-5" dirty="0" err="1"/>
              <a:t>Parpan</a:t>
            </a:r>
            <a:r>
              <a:rPr lang="en-US" sz="1200" spc="-5" dirty="0"/>
              <a:t>-Blaser</a:t>
            </a:r>
            <a:r>
              <a:rPr lang="en-US" sz="1200" spc="70" dirty="0"/>
              <a:t> </a:t>
            </a:r>
            <a:r>
              <a:rPr lang="en-US" sz="1200" spc="-5" dirty="0"/>
              <a:t>A.,</a:t>
            </a:r>
            <a:r>
              <a:rPr lang="en-US" sz="1200" spc="80" dirty="0"/>
              <a:t> </a:t>
            </a:r>
            <a:r>
              <a:rPr lang="en-US" sz="1200" spc="-25" dirty="0"/>
              <a:t>2011,</a:t>
            </a:r>
            <a:r>
              <a:rPr lang="en-US" sz="1200" spc="100" dirty="0"/>
              <a:t> </a:t>
            </a:r>
            <a:r>
              <a:rPr lang="en-US" sz="1200" i="1" spc="-5" dirty="0"/>
              <a:t>Innovation</a:t>
            </a:r>
            <a:r>
              <a:rPr lang="en-US" sz="1200" i="1" spc="65" dirty="0"/>
              <a:t> </a:t>
            </a:r>
            <a:r>
              <a:rPr lang="en-US" sz="1200" i="1" spc="-5" dirty="0"/>
              <a:t>in</a:t>
            </a:r>
            <a:r>
              <a:rPr lang="en-US" sz="1200" i="1" spc="70" dirty="0"/>
              <a:t> </a:t>
            </a:r>
            <a:r>
              <a:rPr lang="en-US" sz="1200" i="1" spc="-5" dirty="0"/>
              <a:t>der</a:t>
            </a:r>
            <a:r>
              <a:rPr lang="en-US" sz="1200" i="1" spc="75" dirty="0"/>
              <a:t> </a:t>
            </a:r>
            <a:r>
              <a:rPr lang="en-US" sz="1200" i="1" spc="-5" dirty="0" err="1"/>
              <a:t>Sozialen</a:t>
            </a:r>
            <a:r>
              <a:rPr lang="en-US" sz="1200" i="1" spc="65" dirty="0"/>
              <a:t> </a:t>
            </a:r>
            <a:r>
              <a:rPr lang="en-US" sz="1200" i="1" spc="-5" dirty="0"/>
              <a:t>Arbeit.</a:t>
            </a:r>
            <a:r>
              <a:rPr lang="en-US" sz="1200" i="1" spc="80" dirty="0"/>
              <a:t> </a:t>
            </a:r>
            <a:r>
              <a:rPr lang="en-US" sz="1200" i="1" spc="-5" dirty="0" err="1"/>
              <a:t>Zur</a:t>
            </a:r>
            <a:r>
              <a:rPr lang="en-US" sz="1200" i="1" spc="75" dirty="0"/>
              <a:t> </a:t>
            </a:r>
            <a:r>
              <a:rPr lang="en-US" sz="1200" i="1" spc="-5" dirty="0" err="1"/>
              <a:t>theoretichen</a:t>
            </a:r>
            <a:r>
              <a:rPr lang="en-US" sz="1200" i="1" spc="65" dirty="0"/>
              <a:t> </a:t>
            </a:r>
            <a:r>
              <a:rPr lang="en-US" sz="1200" i="1" spc="-5" dirty="0"/>
              <a:t>und</a:t>
            </a:r>
            <a:r>
              <a:rPr lang="en-US" sz="1200" i="1" spc="70" dirty="0"/>
              <a:t> </a:t>
            </a:r>
            <a:r>
              <a:rPr lang="en-US" sz="1200" i="1" spc="-5" dirty="0" err="1"/>
              <a:t>empirischen</a:t>
            </a:r>
            <a:r>
              <a:rPr lang="en-US" sz="1200" i="1" spc="70" dirty="0"/>
              <a:t> </a:t>
            </a:r>
            <a:r>
              <a:rPr lang="en-US" sz="1200" i="1" spc="-5" dirty="0" err="1"/>
              <a:t>Grundlegung</a:t>
            </a:r>
            <a:r>
              <a:rPr lang="en-US" sz="1200" i="1" spc="60" dirty="0"/>
              <a:t> </a:t>
            </a:r>
            <a:r>
              <a:rPr lang="en-US" sz="1200" i="1" spc="-5" dirty="0" err="1"/>
              <a:t>eines</a:t>
            </a:r>
            <a:r>
              <a:rPr lang="en-US" sz="1200" dirty="0"/>
              <a:t> </a:t>
            </a:r>
            <a:r>
              <a:rPr lang="en-US" sz="1200" i="1" spc="-5" dirty="0" err="1"/>
              <a:t>Konzepts</a:t>
            </a:r>
            <a:r>
              <a:rPr lang="en-US" sz="1200" spc="-5" dirty="0"/>
              <a:t>, VS </a:t>
            </a:r>
            <a:r>
              <a:rPr lang="en-US" sz="1200" spc="-20" dirty="0"/>
              <a:t>Verlag </a:t>
            </a:r>
            <a:r>
              <a:rPr lang="en-US" sz="1200" spc="-5" dirty="0" err="1"/>
              <a:t>für</a:t>
            </a:r>
            <a:r>
              <a:rPr lang="en-US" sz="1200" spc="-5" dirty="0"/>
              <a:t> </a:t>
            </a:r>
            <a:r>
              <a:rPr lang="en-US" sz="1200" spc="-5" dirty="0" err="1"/>
              <a:t>Sozialwissenschaften</a:t>
            </a:r>
            <a:r>
              <a:rPr lang="en-US" sz="1200" spc="-5" dirty="0"/>
              <a:t>, 276</a:t>
            </a:r>
            <a:r>
              <a:rPr lang="en-US" sz="1200" spc="40" dirty="0"/>
              <a:t> </a:t>
            </a:r>
            <a:r>
              <a:rPr lang="en-US" sz="1200" spc="-5" dirty="0"/>
              <a:t>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 spc="-5" dirty="0" err="1"/>
              <a:t>Pleyers</a:t>
            </a:r>
            <a:r>
              <a:rPr lang="fr-FR" sz="1200" spc="-5" dirty="0"/>
              <a:t>, Geoffrey (2012). Sociologie de la mondialisation. In </a:t>
            </a:r>
            <a:r>
              <a:rPr lang="fr-FR" sz="1200" i="1" spc="-5" dirty="0"/>
              <a:t>: Recherches sociologiques et anthropologiques</a:t>
            </a:r>
            <a:r>
              <a:rPr lang="fr-FR" sz="1200" spc="-5" dirty="0"/>
              <a:t>, HS, p. 105–123.</a:t>
            </a:r>
            <a:endParaRPr lang="en-US" sz="1200" spc="-5" dirty="0"/>
          </a:p>
          <a:p>
            <a:pPr marL="1270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200" spc="-5" dirty="0" err="1"/>
              <a:t>Richez-Battesti</a:t>
            </a:r>
            <a:r>
              <a:rPr lang="en-US" sz="1200" spc="260" dirty="0"/>
              <a:t> </a:t>
            </a:r>
            <a:r>
              <a:rPr lang="en-US" sz="1200" spc="-5" dirty="0"/>
              <a:t>N.</a:t>
            </a:r>
            <a:r>
              <a:rPr lang="en-US" sz="1200" spc="265" dirty="0"/>
              <a:t> </a:t>
            </a:r>
            <a:r>
              <a:rPr lang="en-US" sz="1200" spc="-5" dirty="0"/>
              <a:t>et</a:t>
            </a:r>
            <a:r>
              <a:rPr lang="en-US" sz="1200" spc="265" dirty="0"/>
              <a:t> </a:t>
            </a:r>
            <a:r>
              <a:rPr lang="en-US" sz="1200" spc="-5" dirty="0"/>
              <a:t>al.,</a:t>
            </a:r>
            <a:r>
              <a:rPr lang="en-US" sz="1200" spc="270" dirty="0"/>
              <a:t> </a:t>
            </a:r>
            <a:r>
              <a:rPr lang="en-US" sz="1200" spc="-5" dirty="0"/>
              <a:t>2012,</a:t>
            </a:r>
            <a:r>
              <a:rPr lang="en-US" sz="1200" spc="265" dirty="0"/>
              <a:t> </a:t>
            </a:r>
            <a:r>
              <a:rPr lang="en-US" sz="1200" dirty="0"/>
              <a:t>«</a:t>
            </a:r>
            <a:r>
              <a:rPr lang="en-US" sz="1200" spc="254" dirty="0"/>
              <a:t> </a:t>
            </a:r>
            <a:r>
              <a:rPr lang="en-US" sz="1200" spc="-5" dirty="0" err="1"/>
              <a:t>L'innovation</a:t>
            </a:r>
            <a:r>
              <a:rPr lang="en-US" sz="1200" spc="254" dirty="0"/>
              <a:t> </a:t>
            </a:r>
            <a:r>
              <a:rPr lang="en-US" sz="1200" spc="-5" dirty="0" err="1"/>
              <a:t>sociale</a:t>
            </a:r>
            <a:r>
              <a:rPr lang="en-US" sz="1200" spc="-5" dirty="0"/>
              <a:t>,</a:t>
            </a:r>
            <a:r>
              <a:rPr lang="en-US" sz="1200" spc="270" dirty="0"/>
              <a:t> </a:t>
            </a:r>
            <a:r>
              <a:rPr lang="en-US" sz="1200" spc="-5" dirty="0" err="1"/>
              <a:t>une</a:t>
            </a:r>
            <a:r>
              <a:rPr lang="en-US" sz="1200" spc="254" dirty="0"/>
              <a:t> </a:t>
            </a:r>
            <a:r>
              <a:rPr lang="en-US" sz="1200" spc="-5" dirty="0"/>
              <a:t>notion</a:t>
            </a:r>
            <a:r>
              <a:rPr lang="en-US" sz="1200" spc="254" dirty="0"/>
              <a:t> </a:t>
            </a:r>
            <a:r>
              <a:rPr lang="en-US" sz="1200" spc="-5" dirty="0"/>
              <a:t>aux</a:t>
            </a:r>
            <a:r>
              <a:rPr lang="en-US" sz="1200" spc="265" dirty="0"/>
              <a:t> </a:t>
            </a:r>
            <a:r>
              <a:rPr lang="en-US" sz="1200" spc="-5" dirty="0"/>
              <a:t>usages</a:t>
            </a:r>
            <a:r>
              <a:rPr lang="en-US" sz="1200" spc="260" dirty="0"/>
              <a:t> </a:t>
            </a:r>
            <a:r>
              <a:rPr lang="en-US" sz="1200" spc="-5" dirty="0" err="1"/>
              <a:t>pluriels</a:t>
            </a:r>
            <a:r>
              <a:rPr lang="en-US" sz="1200" spc="260" dirty="0"/>
              <a:t> </a:t>
            </a:r>
            <a:r>
              <a:rPr lang="en-US" sz="1200" dirty="0"/>
              <a:t>:</a:t>
            </a:r>
            <a:r>
              <a:rPr lang="en-US" sz="1200" spc="265" dirty="0"/>
              <a:t> </a:t>
            </a:r>
            <a:r>
              <a:rPr lang="en-US" sz="1200" spc="-5" dirty="0" err="1"/>
              <a:t>Quels</a:t>
            </a:r>
            <a:r>
              <a:rPr lang="en-US" sz="1200" spc="265" dirty="0"/>
              <a:t> </a:t>
            </a:r>
            <a:r>
              <a:rPr lang="en-US" sz="1200" spc="-5" dirty="0" err="1"/>
              <a:t>enjeux</a:t>
            </a:r>
            <a:r>
              <a:rPr lang="en-US" sz="1200" spc="260" dirty="0"/>
              <a:t> </a:t>
            </a:r>
            <a:r>
              <a:rPr lang="en-US" sz="1200" spc="-5" dirty="0"/>
              <a:t>et</a:t>
            </a:r>
            <a:r>
              <a:rPr lang="en-US" sz="1200" spc="265" dirty="0"/>
              <a:t> </a:t>
            </a:r>
            <a:r>
              <a:rPr lang="en-US" sz="1200" spc="-5" dirty="0" err="1"/>
              <a:t>défis</a:t>
            </a:r>
            <a:r>
              <a:rPr lang="en-US" sz="1200" spc="265" dirty="0"/>
              <a:t> </a:t>
            </a:r>
            <a:r>
              <a:rPr lang="en-US" sz="1200" spc="-5" dirty="0"/>
              <a:t>pour</a:t>
            </a:r>
            <a:r>
              <a:rPr lang="en-US" sz="1200" dirty="0"/>
              <a:t> </a:t>
            </a:r>
            <a:r>
              <a:rPr lang="en-US" sz="1200" spc="-5" dirty="0" err="1"/>
              <a:t>l'analyse</a:t>
            </a:r>
            <a:r>
              <a:rPr lang="en-US" sz="1200" spc="-5" dirty="0"/>
              <a:t> ?», </a:t>
            </a:r>
            <a:r>
              <a:rPr lang="en-US" sz="1200" i="1" spc="-5" dirty="0"/>
              <a:t>Innovations, </a:t>
            </a:r>
            <a:r>
              <a:rPr lang="en-US" sz="1200" spc="155" dirty="0"/>
              <a:t>n˚38, </a:t>
            </a:r>
            <a:r>
              <a:rPr lang="en-US" sz="1200" spc="-5" dirty="0"/>
              <a:t>pp.</a:t>
            </a:r>
            <a:r>
              <a:rPr lang="en-US" sz="1200" spc="-130" dirty="0"/>
              <a:t> </a:t>
            </a:r>
            <a:r>
              <a:rPr lang="en-US" sz="1200" spc="-5" dirty="0"/>
              <a:t>15-36.</a:t>
            </a:r>
            <a:endParaRPr lang="en-US" sz="12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763521" y="6356350"/>
            <a:ext cx="7518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25"/>
              </a:spcBef>
            </a:pPr>
            <a:fld id="{81D60167-4931-47E6-BA6A-407CBD079E47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 algn="r">
                <a:spcBef>
                  <a:spcPts val="25"/>
                </a:spcBef>
              </a:pPr>
              <a:t>10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809775F5-37F9-41A9-920E-46F0EE6065CB}"/>
              </a:ext>
            </a:extLst>
          </p:cNvPr>
          <p:cNvSpPr/>
          <p:nvPr/>
        </p:nvSpPr>
        <p:spPr>
          <a:xfrm>
            <a:off x="7799500" y="222299"/>
            <a:ext cx="1067940" cy="6921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 algn="l" rtl="0">
              <a:lnSpc>
                <a:spcPct val="90000"/>
              </a:lnSpc>
              <a:spcBef>
                <a:spcPct val="0"/>
              </a:spcBef>
            </a:pPr>
            <a:r>
              <a:rPr lang="en-US" kern="1200" spc="-5" dirty="0">
                <a:latin typeface="+mj-lt"/>
                <a:cs typeface="+mj-cs"/>
              </a:rPr>
              <a:t>UN NOUVEAU PARADIGME SCIENTIFIQUE DE PROGRÈS SOCIAL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4952" y="1643077"/>
            <a:ext cx="4437453" cy="499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/>
              <a:t>Concept</a:t>
            </a:r>
            <a:r>
              <a:rPr lang="fr-FR" sz="1600" dirty="0"/>
              <a:t> et </a:t>
            </a:r>
            <a:r>
              <a:rPr lang="fr-FR" sz="1600" b="1" dirty="0"/>
              <a:t>méthodologie</a:t>
            </a:r>
            <a:r>
              <a:rPr lang="fr-FR" sz="1600" dirty="0"/>
              <a:t> relevant des </a:t>
            </a:r>
            <a:r>
              <a:rPr lang="fr-FR" sz="1600" b="1" dirty="0"/>
              <a:t>sciences humaines et sociales</a:t>
            </a:r>
            <a:r>
              <a:rPr lang="fr-FR" sz="1600" dirty="0"/>
              <a:t> en réaction à une </a:t>
            </a:r>
            <a:r>
              <a:rPr lang="fr-FR" sz="1600" b="1" dirty="0"/>
              <a:t>critique de l’innovation technologique</a:t>
            </a:r>
            <a:r>
              <a:rPr lang="fr-FR" sz="1600" dirty="0"/>
              <a:t>, dénoncée comme le moteur d’un </a:t>
            </a:r>
            <a:r>
              <a:rPr lang="fr-FR" sz="1600" b="1" dirty="0"/>
              <a:t>développement libéral</a:t>
            </a:r>
            <a:r>
              <a:rPr lang="fr-FR" sz="1600" dirty="0"/>
              <a:t> (Klein et al. 2014, p. 11).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À l’intersection des enjeux </a:t>
            </a:r>
            <a:r>
              <a:rPr lang="fr-FR" sz="1600" b="1" dirty="0"/>
              <a:t>épistémologiques</a:t>
            </a:r>
            <a:r>
              <a:rPr lang="fr-FR" sz="1600" dirty="0"/>
              <a:t> </a:t>
            </a:r>
            <a:r>
              <a:rPr lang="fr-FR" sz="1600" b="1" dirty="0"/>
              <a:t>des sciences humaines </a:t>
            </a:r>
            <a:r>
              <a:rPr lang="fr-FR" sz="1600" dirty="0"/>
              <a:t>et des enjeux </a:t>
            </a:r>
            <a:r>
              <a:rPr lang="fr-FR" sz="1600" b="1" dirty="0"/>
              <a:t>professionnels des politiques sociales</a:t>
            </a:r>
            <a:r>
              <a:rPr lang="fr-FR" sz="1600" dirty="0"/>
              <a:t>, le travail social n’échappe pas à l’invitation de l’innovation sociale (Rullac 2020).</a:t>
            </a:r>
            <a:endParaRPr lang="en-US" sz="1600" dirty="0"/>
          </a:p>
          <a:p>
            <a:pPr marL="355600" marR="5080" indent="-228600">
              <a:lnSpc>
                <a:spcPct val="90000"/>
              </a:lnSpc>
              <a:spcBef>
                <a:spcPts val="1035"/>
              </a:spcBef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355600" marR="5080" indent="-228600">
              <a:lnSpc>
                <a:spcPct val="90000"/>
              </a:lnSpc>
              <a:spcBef>
                <a:spcPts val="1035"/>
              </a:spcBef>
              <a:buFont typeface="Arial" panose="020B0604020202020204" pitchFamily="34" charset="0"/>
              <a:buChar char="•"/>
            </a:pPr>
            <a:endParaRPr lang="en-US" sz="1700" spc="5" dirty="0"/>
          </a:p>
          <a:p>
            <a:pPr marL="355600" marR="5080" indent="-228600">
              <a:lnSpc>
                <a:spcPct val="90000"/>
              </a:lnSpc>
              <a:spcBef>
                <a:spcPts val="1035"/>
              </a:spcBef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763521" y="6356350"/>
            <a:ext cx="7518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25"/>
              </a:spcBef>
            </a:pPr>
            <a:fld id="{81D60167-4931-47E6-BA6A-407CBD079E47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 algn="r">
                <a:spcBef>
                  <a:spcPts val="25"/>
                </a:spcBef>
              </a:pPr>
              <a:t>2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99500" y="222299"/>
            <a:ext cx="1067940" cy="692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30793DE-B552-4C98-B892-B1E68490E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1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281"/>
    </mc:Choice>
    <mc:Fallback>
      <p:transition spd="slow" advTm="1442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 algn="l" rtl="0">
              <a:lnSpc>
                <a:spcPct val="90000"/>
              </a:lnSpc>
              <a:spcBef>
                <a:spcPct val="0"/>
              </a:spcBef>
            </a:pP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UNE DÉFINITION GÉNÉRIQUE EN </a:t>
            </a:r>
            <a:r>
              <a:rPr lang="en-US" kern="1200" spc="-1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SCIENCES  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HUMAINES ET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SOCIALES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5611" y="932688"/>
            <a:ext cx="4437453" cy="499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5080" algn="just">
              <a:lnSpc>
                <a:spcPct val="90000"/>
              </a:lnSpc>
              <a:spcBef>
                <a:spcPts val="120"/>
              </a:spcBef>
            </a:pPr>
            <a:r>
              <a:rPr lang="en-US" sz="1700" i="1" dirty="0"/>
              <a:t>« </a:t>
            </a:r>
            <a:r>
              <a:rPr lang="en-US" sz="1700" i="1" spc="-5" dirty="0" err="1"/>
              <a:t>une</a:t>
            </a:r>
            <a:r>
              <a:rPr lang="en-US" sz="1700" i="1" spc="-5" dirty="0"/>
              <a:t> intervention </a:t>
            </a:r>
            <a:r>
              <a:rPr lang="en-US" sz="1700" i="1" spc="-5" dirty="0" err="1"/>
              <a:t>initiée</a:t>
            </a:r>
            <a:r>
              <a:rPr lang="en-US" sz="1700" i="1" spc="-5" dirty="0"/>
              <a:t> par des </a:t>
            </a:r>
            <a:r>
              <a:rPr lang="en-US" sz="1700" b="1" i="1" spc="-5" dirty="0" err="1"/>
              <a:t>acteurs</a:t>
            </a:r>
            <a:r>
              <a:rPr lang="en-US" sz="1700" b="1" i="1" spc="-5" dirty="0"/>
              <a:t> </a:t>
            </a:r>
            <a:r>
              <a:rPr lang="en-US" sz="1700" b="1" i="1" spc="-5" dirty="0" err="1"/>
              <a:t>sociaux</a:t>
            </a:r>
            <a:r>
              <a:rPr lang="en-US" sz="1700" i="1" spc="-5" dirty="0"/>
              <a:t>, pour </a:t>
            </a:r>
            <a:r>
              <a:rPr lang="en-US" sz="1700" i="1" spc="-5" dirty="0" err="1"/>
              <a:t>répondre</a:t>
            </a:r>
            <a:r>
              <a:rPr lang="en-US" sz="1700" i="1" spc="-5" dirty="0"/>
              <a:t>  </a:t>
            </a:r>
            <a:r>
              <a:rPr lang="en-US" sz="1700" i="1" dirty="0"/>
              <a:t>à </a:t>
            </a:r>
            <a:r>
              <a:rPr lang="en-US" sz="1700" i="1" spc="-5" dirty="0" err="1"/>
              <a:t>une</a:t>
            </a:r>
            <a:r>
              <a:rPr lang="en-US" sz="1700" i="1" spc="-5" dirty="0"/>
              <a:t> </a:t>
            </a:r>
            <a:r>
              <a:rPr lang="en-US" sz="1700" b="1" i="1" spc="-5" dirty="0"/>
              <a:t>aspiration</a:t>
            </a:r>
            <a:r>
              <a:rPr lang="en-US" sz="1700" i="1" spc="-5" dirty="0"/>
              <a:t>, </a:t>
            </a:r>
            <a:r>
              <a:rPr lang="en-US" sz="1700" i="1" spc="-5" dirty="0" err="1"/>
              <a:t>subvenir</a:t>
            </a:r>
            <a:r>
              <a:rPr lang="en-US" sz="1700" i="1" spc="-5" dirty="0"/>
              <a:t> </a:t>
            </a:r>
            <a:r>
              <a:rPr lang="en-US" sz="1700" i="1" dirty="0"/>
              <a:t>à </a:t>
            </a:r>
            <a:r>
              <a:rPr lang="en-US" sz="1700" i="1" spc="-5" dirty="0"/>
              <a:t>un </a:t>
            </a:r>
            <a:r>
              <a:rPr lang="en-US" sz="1700" b="1" i="1" spc="-5" dirty="0" err="1"/>
              <a:t>besoin</a:t>
            </a:r>
            <a:r>
              <a:rPr lang="en-US" sz="1700" i="1" spc="-5" dirty="0"/>
              <a:t>, </a:t>
            </a:r>
            <a:r>
              <a:rPr lang="en-US" sz="1700" i="1" spc="-5" dirty="0" err="1"/>
              <a:t>apporter</a:t>
            </a:r>
            <a:r>
              <a:rPr lang="en-US" sz="1700" i="1" spc="-5" dirty="0"/>
              <a:t> </a:t>
            </a:r>
            <a:r>
              <a:rPr lang="en-US" sz="1700" i="1" spc="-5" dirty="0" err="1"/>
              <a:t>une</a:t>
            </a:r>
            <a:r>
              <a:rPr lang="en-US" sz="1700" i="1" spc="-5" dirty="0"/>
              <a:t> </a:t>
            </a:r>
            <a:r>
              <a:rPr lang="en-US" sz="1700" b="1" i="1" spc="-5" dirty="0"/>
              <a:t>solution </a:t>
            </a:r>
            <a:r>
              <a:rPr lang="en-US" sz="1700" i="1" spc="-5" dirty="0" err="1"/>
              <a:t>ou</a:t>
            </a:r>
            <a:r>
              <a:rPr lang="en-US" sz="1700" i="1" spc="-5" dirty="0"/>
              <a:t>  profiter </a:t>
            </a:r>
            <a:r>
              <a:rPr lang="en-US" sz="1700" i="1" spc="-5" dirty="0" err="1"/>
              <a:t>d’une</a:t>
            </a:r>
            <a:r>
              <a:rPr lang="en-US" sz="1700" i="1" spc="-5" dirty="0"/>
              <a:t> </a:t>
            </a:r>
            <a:r>
              <a:rPr lang="en-US" sz="1700" i="1" spc="-5" dirty="0" err="1"/>
              <a:t>opportunité</a:t>
            </a:r>
            <a:r>
              <a:rPr lang="en-US" sz="1700" i="1" spc="-5" dirty="0"/>
              <a:t> </a:t>
            </a:r>
            <a:r>
              <a:rPr lang="en-US" sz="1700" i="1" spc="-5" dirty="0" err="1"/>
              <a:t>d’action</a:t>
            </a:r>
            <a:r>
              <a:rPr lang="en-US" sz="1700" i="1" spc="-5" dirty="0"/>
              <a:t> </a:t>
            </a:r>
            <a:r>
              <a:rPr lang="en-US" sz="1700" i="1" spc="-5" dirty="0" err="1"/>
              <a:t>afin</a:t>
            </a:r>
            <a:r>
              <a:rPr lang="en-US" sz="1700" i="1" spc="-5" dirty="0"/>
              <a:t> de </a:t>
            </a:r>
            <a:r>
              <a:rPr lang="en-US" sz="1700" b="1" i="1" spc="-5" dirty="0"/>
              <a:t>modifier </a:t>
            </a:r>
            <a:r>
              <a:rPr lang="en-US" sz="1700" i="1" spc="-5" dirty="0"/>
              <a:t>des relations  </a:t>
            </a:r>
            <a:r>
              <a:rPr lang="en-US" sz="1700" i="1" spc="-5" dirty="0" err="1"/>
              <a:t>sociales</a:t>
            </a:r>
            <a:r>
              <a:rPr lang="en-US" sz="1700" i="1" spc="-5" dirty="0"/>
              <a:t>, de transformer un cadre </a:t>
            </a:r>
            <a:r>
              <a:rPr lang="en-US" sz="1700" i="1" spc="-5" dirty="0" err="1"/>
              <a:t>d’action</a:t>
            </a:r>
            <a:r>
              <a:rPr lang="en-US" sz="1700" i="1" spc="-5" dirty="0"/>
              <a:t> </a:t>
            </a:r>
            <a:r>
              <a:rPr lang="en-US" sz="1700" i="1" spc="-5" dirty="0" err="1"/>
              <a:t>ou</a:t>
            </a:r>
            <a:r>
              <a:rPr lang="en-US" sz="1700" i="1" spc="-5" dirty="0"/>
              <a:t> de proposer</a:t>
            </a:r>
            <a:r>
              <a:rPr lang="en-US" sz="1700" i="1" spc="60" dirty="0"/>
              <a:t> </a:t>
            </a:r>
            <a:r>
              <a:rPr lang="en-US" sz="1700" i="1" spc="-5" dirty="0"/>
              <a:t>de</a:t>
            </a:r>
            <a:r>
              <a:rPr lang="en-US" sz="1700" dirty="0"/>
              <a:t> </a:t>
            </a:r>
            <a:r>
              <a:rPr lang="en-US" sz="1700" i="1" spc="-5" dirty="0" err="1"/>
              <a:t>nouvelles</a:t>
            </a:r>
            <a:r>
              <a:rPr lang="en-US" sz="1700" i="1" spc="-5" dirty="0"/>
              <a:t> orientations </a:t>
            </a:r>
            <a:r>
              <a:rPr lang="en-US" sz="1700" i="1" spc="-5" dirty="0" err="1"/>
              <a:t>culturelles</a:t>
            </a:r>
            <a:r>
              <a:rPr lang="en-US" sz="1700" i="1" spc="-5" dirty="0"/>
              <a:t>.</a:t>
            </a:r>
            <a:r>
              <a:rPr lang="en-US" sz="1700" i="1" spc="-10" dirty="0"/>
              <a:t> </a:t>
            </a:r>
            <a:r>
              <a:rPr lang="en-US" sz="1700" i="1" dirty="0"/>
              <a:t>»</a:t>
            </a:r>
            <a:endParaRPr lang="en-US" sz="1700" dirty="0"/>
          </a:p>
          <a:p>
            <a:pPr algn="just">
              <a:lnSpc>
                <a:spcPct val="90000"/>
              </a:lnSpc>
              <a:spcBef>
                <a:spcPts val="1250"/>
              </a:spcBef>
            </a:pPr>
            <a:r>
              <a:rPr lang="en-US" sz="1700" spc="-5" dirty="0"/>
              <a:t>Centre de Recherche sur les Innovations </a:t>
            </a:r>
            <a:r>
              <a:rPr lang="en-US" sz="1700" spc="-5" dirty="0" err="1"/>
              <a:t>Sociales</a:t>
            </a:r>
            <a:r>
              <a:rPr lang="en-US" sz="1700" spc="15" dirty="0"/>
              <a:t> </a:t>
            </a:r>
            <a:r>
              <a:rPr lang="en-US" sz="1700" spc="-5" dirty="0"/>
              <a:t>(CRISES)</a:t>
            </a:r>
            <a:endParaRPr lang="en-US" sz="17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763521" y="6356350"/>
            <a:ext cx="7518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25"/>
              </a:spcBef>
            </a:pPr>
            <a:fld id="{81D60167-4931-47E6-BA6A-407CBD079E47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 algn="r">
                <a:spcBef>
                  <a:spcPts val="25"/>
                </a:spcBef>
              </a:pPr>
              <a:t>3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99500" y="222299"/>
            <a:ext cx="1067940" cy="388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8A27460-A1C0-48BC-A77B-79B8FAFB4BC4}"/>
              </a:ext>
            </a:extLst>
          </p:cNvPr>
          <p:cNvSpPr/>
          <p:nvPr/>
        </p:nvSpPr>
        <p:spPr>
          <a:xfrm>
            <a:off x="7799500" y="222299"/>
            <a:ext cx="1067940" cy="692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E6CB6DF-7442-4573-B3B8-478E971F0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65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525"/>
    </mc:Choice>
    <mc:Fallback>
      <p:transition spd="slow" advTm="1775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3278" y="2590800"/>
            <a:ext cx="2702052" cy="4526280"/>
          </a:xfrm>
          <a:prstGeom prst="rect">
            <a:avLst/>
          </a:prstGeom>
        </p:spPr>
        <p:txBody>
          <a:bodyPr vert="horz" lIns="0" tIns="149605" rIns="0" bIns="0" rtlCol="0">
            <a:normAutofit/>
          </a:bodyPr>
          <a:lstStyle/>
          <a:p>
            <a:pPr marL="29209" marR="5080">
              <a:spcBef>
                <a:spcPts val="50"/>
              </a:spcBef>
            </a:pPr>
            <a:r>
              <a:rPr lang="fr-CH" spc="-5" dirty="0">
                <a:latin typeface="+mj-lt"/>
              </a:rPr>
              <a:t>SUR </a:t>
            </a:r>
            <a:r>
              <a:rPr lang="fr-CH" dirty="0">
                <a:latin typeface="+mj-lt"/>
              </a:rPr>
              <a:t>LA </a:t>
            </a:r>
            <a:r>
              <a:rPr lang="fr-CH" spc="-5" dirty="0">
                <a:latin typeface="+mj-lt"/>
              </a:rPr>
              <a:t>PISTE DE L’INNOVATION DANS LE CHAMP DU </a:t>
            </a:r>
            <a:r>
              <a:rPr lang="fr-CH" spc="-50" dirty="0">
                <a:latin typeface="+mj-lt"/>
              </a:rPr>
              <a:t>TRAVAIL </a:t>
            </a:r>
            <a:r>
              <a:rPr lang="fr-CH" spc="-5" dirty="0">
                <a:latin typeface="+mj-lt"/>
              </a:rPr>
              <a:t>SOCIAL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075611" y="932688"/>
            <a:ext cx="4615111" cy="4992624"/>
          </a:xfrm>
          <a:prstGeom prst="rect">
            <a:avLst/>
          </a:prstGeom>
        </p:spPr>
        <p:txBody>
          <a:bodyPr vert="horz" lIns="0" tIns="26670" rIns="0" bIns="0" rtlCol="0" anchor="ctr">
            <a:normAutofit/>
          </a:bodyPr>
          <a:lstStyle/>
          <a:p>
            <a:pPr marL="340360" marR="5080" algn="just">
              <a:spcBef>
                <a:spcPts val="210"/>
              </a:spcBef>
            </a:pPr>
            <a:r>
              <a:rPr lang="fr-CH" sz="1700" b="1" dirty="0">
                <a:latin typeface="+mn-lt"/>
                <a:cs typeface="Arial"/>
              </a:rPr>
              <a:t>3 points communs :</a:t>
            </a:r>
          </a:p>
          <a:p>
            <a:pPr marL="682625" indent="-342265" algn="just">
              <a:buFont typeface="Arial" panose="020B0604020202020204" pitchFamily="34" charset="0"/>
              <a:buChar char="•"/>
              <a:tabLst>
                <a:tab pos="682625" algn="l"/>
                <a:tab pos="683260" algn="l"/>
              </a:tabLst>
            </a:pPr>
            <a:r>
              <a:rPr lang="fr-CH" sz="1700" spc="-5" dirty="0">
                <a:latin typeface="+mn-lt"/>
              </a:rPr>
              <a:t>Les </a:t>
            </a:r>
            <a:r>
              <a:rPr lang="fr-CH" sz="1700" b="1" spc="-5" dirty="0">
                <a:latin typeface="+mn-lt"/>
              </a:rPr>
              <a:t>populations</a:t>
            </a:r>
            <a:r>
              <a:rPr lang="fr-CH" sz="1700" spc="-5" dirty="0">
                <a:latin typeface="+mn-lt"/>
              </a:rPr>
              <a:t> sont placées au centre de </a:t>
            </a:r>
            <a:r>
              <a:rPr lang="fr-CH" sz="1700" dirty="0">
                <a:latin typeface="+mn-lt"/>
              </a:rPr>
              <a:t>la</a:t>
            </a:r>
            <a:r>
              <a:rPr lang="fr-CH" sz="1700" spc="-10" dirty="0">
                <a:latin typeface="+mn-lt"/>
              </a:rPr>
              <a:t> </a:t>
            </a:r>
            <a:r>
              <a:rPr lang="fr-CH" sz="1700" spc="-5" dirty="0">
                <a:latin typeface="+mn-lt"/>
              </a:rPr>
              <a:t>démarche.</a:t>
            </a:r>
          </a:p>
          <a:p>
            <a:pPr marL="682625" marR="5080" indent="-342265" algn="just">
              <a:spcBef>
                <a:spcPts val="30"/>
              </a:spcBef>
              <a:buFont typeface="Arial" panose="020B0604020202020204" pitchFamily="34" charset="0"/>
              <a:buChar char="•"/>
              <a:tabLst>
                <a:tab pos="682625" algn="l"/>
                <a:tab pos="683260" algn="l"/>
              </a:tabLst>
            </a:pPr>
            <a:r>
              <a:rPr lang="fr-CH" sz="1700" spc="-5" dirty="0">
                <a:latin typeface="+mn-lt"/>
              </a:rPr>
              <a:t>Les projets enrichissent les </a:t>
            </a:r>
            <a:r>
              <a:rPr lang="fr-CH" sz="1700" b="1" spc="-5" dirty="0">
                <a:latin typeface="+mn-lt"/>
              </a:rPr>
              <a:t>politiques sociales nationales et locales  </a:t>
            </a:r>
            <a:r>
              <a:rPr lang="fr-CH" sz="1700" spc="-5" dirty="0">
                <a:latin typeface="+mn-lt"/>
              </a:rPr>
              <a:t>et permettent leurs</a:t>
            </a:r>
            <a:r>
              <a:rPr lang="fr-CH" sz="1700" dirty="0">
                <a:latin typeface="+mn-lt"/>
              </a:rPr>
              <a:t> </a:t>
            </a:r>
            <a:r>
              <a:rPr lang="fr-CH" sz="1700" spc="-5" dirty="0">
                <a:latin typeface="+mn-lt"/>
              </a:rPr>
              <a:t>évolutions.</a:t>
            </a:r>
          </a:p>
          <a:p>
            <a:pPr marL="682625" indent="-342265" algn="just">
              <a:buFont typeface="Arial" panose="020B0604020202020204" pitchFamily="34" charset="0"/>
              <a:buChar char="•"/>
              <a:tabLst>
                <a:tab pos="682625" algn="l"/>
                <a:tab pos="683260" algn="l"/>
              </a:tabLst>
            </a:pPr>
            <a:r>
              <a:rPr lang="fr-CH" sz="1700" spc="-5" dirty="0">
                <a:latin typeface="+mn-lt"/>
              </a:rPr>
              <a:t>Les méthodes développent des </a:t>
            </a:r>
            <a:r>
              <a:rPr lang="fr-CH" sz="1700" b="1" spc="-5" dirty="0">
                <a:latin typeface="+mn-lt"/>
              </a:rPr>
              <a:t>partenariats</a:t>
            </a:r>
            <a:r>
              <a:rPr lang="fr-CH" sz="1700" spc="-5" dirty="0">
                <a:latin typeface="+mn-lt"/>
              </a:rPr>
              <a:t> et dégagent du</a:t>
            </a:r>
            <a:r>
              <a:rPr lang="fr-CH" sz="1700" spc="-15" dirty="0">
                <a:latin typeface="+mn-lt"/>
              </a:rPr>
              <a:t> </a:t>
            </a:r>
            <a:r>
              <a:rPr lang="fr-CH" sz="1700" spc="-5" dirty="0">
                <a:latin typeface="+mn-lt"/>
              </a:rPr>
              <a:t>sens.</a:t>
            </a:r>
          </a:p>
          <a:p>
            <a:pPr marL="327660" algn="just">
              <a:spcBef>
                <a:spcPts val="10"/>
              </a:spcBef>
            </a:pPr>
            <a:endParaRPr lang="fr-CH" sz="1700" dirty="0">
              <a:latin typeface="+mn-lt"/>
              <a:cs typeface="Times New Roman"/>
            </a:endParaRPr>
          </a:p>
          <a:p>
            <a:pPr marL="340360" algn="just"/>
            <a:r>
              <a:rPr lang="fr-CH" sz="1700" spc="-5" dirty="0">
                <a:latin typeface="+mn-lt"/>
              </a:rPr>
              <a:t>Lallemand </a:t>
            </a:r>
            <a:r>
              <a:rPr lang="fr-CH" sz="1700" dirty="0">
                <a:latin typeface="+mn-lt"/>
              </a:rPr>
              <a:t>:</a:t>
            </a:r>
            <a:r>
              <a:rPr lang="fr-CH" sz="1700" spc="-10" dirty="0">
                <a:latin typeface="+mn-lt"/>
              </a:rPr>
              <a:t> </a:t>
            </a:r>
            <a:r>
              <a:rPr lang="fr-CH" sz="1700" spc="-5" dirty="0">
                <a:latin typeface="+mn-lt"/>
              </a:rPr>
              <a:t>2001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763521" y="6356350"/>
            <a:ext cx="751828" cy="365125"/>
          </a:xfrm>
          <a:prstGeom prst="rect">
            <a:avLst/>
          </a:prstGeom>
        </p:spPr>
        <p:txBody>
          <a:bodyPr vert="horz" lIns="0" tIns="3175" rIns="0" bIns="0" rtlCol="0">
            <a:normAutofit/>
          </a:bodyPr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fr-CH">
                <a:solidFill>
                  <a:schemeClr val="tx1">
                    <a:lumMod val="50000"/>
                    <a:lumOff val="50000"/>
                  </a:schemeClr>
                </a:solidFill>
              </a:rPr>
              <a:pPr marL="25400">
                <a:spcBef>
                  <a:spcPts val="25"/>
                </a:spcBef>
              </a:pPr>
              <a:t>4</a:t>
            </a:fld>
            <a:endParaRPr lang="fr-CH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99500" y="287452"/>
            <a:ext cx="1067940" cy="388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F29C4392-0C03-4313-B193-F689D3370762}"/>
              </a:ext>
            </a:extLst>
          </p:cNvPr>
          <p:cNvSpPr/>
          <p:nvPr/>
        </p:nvSpPr>
        <p:spPr>
          <a:xfrm>
            <a:off x="7799500" y="222299"/>
            <a:ext cx="1067940" cy="692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3D280802-355E-4FD2-813A-34513E4EE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783"/>
    </mc:Choice>
    <mc:Fallback>
      <p:transition spd="slow" advTm="87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000" y="2667000"/>
            <a:ext cx="2702052" cy="4526280"/>
          </a:xfrm>
          <a:prstGeom prst="rect">
            <a:avLst/>
          </a:prstGeom>
        </p:spPr>
        <p:txBody>
          <a:bodyPr vert="horz" lIns="0" tIns="6350" rIns="0" bIns="0" rtlCol="0">
            <a:normAutofit/>
          </a:bodyPr>
          <a:lstStyle/>
          <a:p>
            <a:pPr marL="12700" marR="5080">
              <a:spcBef>
                <a:spcPts val="50"/>
              </a:spcBef>
            </a:pPr>
            <a:r>
              <a:rPr lang="fr-CH" spc="-5" dirty="0">
                <a:latin typeface="+mj-lt"/>
              </a:rPr>
              <a:t>UNE DOUBLE DIMENSION </a:t>
            </a:r>
            <a:r>
              <a:rPr lang="fr-CH" dirty="0">
                <a:latin typeface="+mj-lt"/>
              </a:rPr>
              <a:t>: </a:t>
            </a:r>
            <a:r>
              <a:rPr lang="fr-CH" spc="-5" dirty="0">
                <a:latin typeface="+mj-lt"/>
              </a:rPr>
              <a:t>PROFESSIONNALITÉ  ET</a:t>
            </a:r>
            <a:r>
              <a:rPr lang="fr-CH" dirty="0">
                <a:latin typeface="+mj-lt"/>
              </a:rPr>
              <a:t> </a:t>
            </a:r>
            <a:r>
              <a:rPr lang="fr-CH" spc="-5" dirty="0">
                <a:latin typeface="+mj-lt"/>
              </a:rPr>
              <a:t>TERRITORIALITÉ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4075611" y="932688"/>
            <a:ext cx="4763589" cy="4992624"/>
          </a:xfrm>
          <a:prstGeom prst="rect">
            <a:avLst/>
          </a:prstGeom>
        </p:spPr>
        <p:txBody>
          <a:bodyPr vert="horz" lIns="0" tIns="297942" rIns="0" bIns="0" rtlCol="0" anchor="ctr">
            <a:normAutofit/>
          </a:bodyPr>
          <a:lstStyle/>
          <a:p>
            <a:pPr marL="682625" marR="5080" indent="-342265" algn="just">
              <a:spcBef>
                <a:spcPts val="210"/>
              </a:spcBef>
              <a:buAutoNum type="arabicPeriod"/>
              <a:tabLst>
                <a:tab pos="682625" algn="l"/>
                <a:tab pos="683260" algn="l"/>
              </a:tabLst>
            </a:pPr>
            <a:r>
              <a:rPr lang="fr-CH" sz="1600" b="1" dirty="0">
                <a:latin typeface="+mn-lt"/>
                <a:cs typeface="Arial"/>
              </a:rPr>
              <a:t>La </a:t>
            </a:r>
            <a:r>
              <a:rPr lang="fr-CH" sz="1600" b="1" spc="-5" dirty="0">
                <a:latin typeface="+mn-lt"/>
                <a:cs typeface="Arial"/>
              </a:rPr>
              <a:t>dimension intégrée au travail social </a:t>
            </a:r>
            <a:r>
              <a:rPr lang="fr-CH" sz="1600" b="1" dirty="0">
                <a:latin typeface="+mn-lt"/>
                <a:cs typeface="Arial"/>
              </a:rPr>
              <a:t>: </a:t>
            </a:r>
            <a:r>
              <a:rPr lang="fr-CH" sz="1600" spc="-5" dirty="0">
                <a:latin typeface="+mn-lt"/>
              </a:rPr>
              <a:t>renouveler les savoirs,  les pratiques et les services de </a:t>
            </a:r>
            <a:r>
              <a:rPr lang="fr-CH" sz="1600" dirty="0">
                <a:latin typeface="+mn-lt"/>
              </a:rPr>
              <a:t>ce </a:t>
            </a:r>
            <a:r>
              <a:rPr lang="fr-CH" sz="1600" spc="-5" dirty="0">
                <a:latin typeface="+mn-lt"/>
              </a:rPr>
              <a:t>champ</a:t>
            </a:r>
            <a:r>
              <a:rPr lang="fr-CH" sz="1600" dirty="0">
                <a:latin typeface="+mn-lt"/>
              </a:rPr>
              <a:t> </a:t>
            </a:r>
            <a:r>
              <a:rPr lang="fr-CH" sz="1600" spc="-5" dirty="0">
                <a:latin typeface="+mn-lt"/>
              </a:rPr>
              <a:t>professionnel.</a:t>
            </a:r>
          </a:p>
          <a:p>
            <a:pPr marL="682625" marR="5080" indent="-342265" algn="just">
              <a:spcBef>
                <a:spcPts val="210"/>
              </a:spcBef>
              <a:buAutoNum type="arabicPeriod"/>
              <a:tabLst>
                <a:tab pos="682625" algn="l"/>
                <a:tab pos="683260" algn="l"/>
              </a:tabLst>
            </a:pPr>
            <a:endParaRPr lang="fr-CH" sz="1600" spc="-5" dirty="0">
              <a:latin typeface="+mn-lt"/>
            </a:endParaRPr>
          </a:p>
          <a:p>
            <a:pPr marL="682625" marR="5080" indent="-342265" algn="just">
              <a:spcBef>
                <a:spcPts val="210"/>
              </a:spcBef>
              <a:buAutoNum type="arabicPeriod"/>
              <a:tabLst>
                <a:tab pos="682625" algn="l"/>
                <a:tab pos="683260" algn="l"/>
              </a:tabLst>
            </a:pPr>
            <a:r>
              <a:rPr lang="fr-CH" sz="1600" b="1" dirty="0">
                <a:latin typeface="+mn-lt"/>
              </a:rPr>
              <a:t>La	dimension	du développement social :</a:t>
            </a:r>
          </a:p>
          <a:p>
            <a:pPr marL="715963" marR="5080" algn="just">
              <a:spcBef>
                <a:spcPts val="210"/>
              </a:spcBef>
              <a:tabLst>
                <a:tab pos="682625" algn="l"/>
                <a:tab pos="683260" algn="l"/>
              </a:tabLst>
            </a:pPr>
            <a:r>
              <a:rPr lang="fr-CH" sz="1600" spc="-5" dirty="0">
                <a:latin typeface="+mn-lt"/>
              </a:rPr>
              <a:t>Répondre aux défis sociétaux, en améliorant les services des institutions du travail social.</a:t>
            </a:r>
          </a:p>
          <a:p>
            <a:pPr marL="340360" algn="just">
              <a:spcBef>
                <a:spcPts val="944"/>
              </a:spcBef>
            </a:pPr>
            <a:r>
              <a:rPr lang="fr-CH" sz="1600" i="1" kern="1200" spc="-5" dirty="0" err="1">
                <a:latin typeface="+mn-lt"/>
                <a:cs typeface="+mn-cs"/>
              </a:rPr>
              <a:t>Parpan</a:t>
            </a:r>
            <a:r>
              <a:rPr lang="fr-CH" sz="1600" i="1" kern="1200" spc="-5" dirty="0">
                <a:latin typeface="+mn-lt"/>
                <a:cs typeface="+mn-cs"/>
              </a:rPr>
              <a:t>-Blaser : 2011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763521" y="6356350"/>
            <a:ext cx="751828" cy="365125"/>
          </a:xfrm>
          <a:prstGeom prst="rect">
            <a:avLst/>
          </a:prstGeom>
        </p:spPr>
        <p:txBody>
          <a:bodyPr vert="horz" lIns="0" tIns="3175" rIns="0" bIns="0" rtlCol="0">
            <a:normAutofit/>
          </a:bodyPr>
          <a:lstStyle/>
          <a:p>
            <a:pPr marL="25400">
              <a:spcBef>
                <a:spcPts val="25"/>
              </a:spcBef>
            </a:pPr>
            <a:fld id="{81D60167-4931-47E6-BA6A-407CBD079E47}" type="slidenum">
              <a:rPr lang="fr-CH">
                <a:solidFill>
                  <a:schemeClr val="tx1">
                    <a:lumMod val="50000"/>
                    <a:lumOff val="50000"/>
                  </a:schemeClr>
                </a:solidFill>
              </a:rPr>
              <a:pPr marL="25400">
                <a:spcBef>
                  <a:spcPts val="25"/>
                </a:spcBef>
              </a:pPr>
              <a:t>5</a:t>
            </a:fld>
            <a:endParaRPr lang="fr-CH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99500" y="208053"/>
            <a:ext cx="1067940" cy="388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4A180999-C51E-440B-B36F-D96AE0857C9D}"/>
              </a:ext>
            </a:extLst>
          </p:cNvPr>
          <p:cNvSpPr/>
          <p:nvPr/>
        </p:nvSpPr>
        <p:spPr>
          <a:xfrm>
            <a:off x="7799500" y="222299"/>
            <a:ext cx="1067940" cy="692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3EB5B26-E50A-4F91-87ED-29222B183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544"/>
    </mc:Choice>
    <mc:Fallback>
      <p:transition spd="slow" advTm="6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 algn="l" rtl="0">
              <a:lnSpc>
                <a:spcPct val="90000"/>
              </a:lnSpc>
              <a:spcBef>
                <a:spcPct val="0"/>
              </a:spcBef>
            </a:pPr>
            <a:r>
              <a:rPr lang="en-US" kern="1200" spc="-15" dirty="0">
                <a:latin typeface="+mj-lt"/>
                <a:cs typeface="+mj-cs"/>
              </a:rPr>
              <a:t>L’INNOVATION EN TRAVAIL SOCIAL </a:t>
            </a:r>
            <a:endParaRPr lang="en-US" kern="1200" spc="-15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5611" y="932688"/>
            <a:ext cx="4437453" cy="499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 indent="-228600" algn="just">
              <a:lnSpc>
                <a:spcPct val="9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endParaRPr lang="fr-FR" sz="1700" i="1" dirty="0"/>
          </a:p>
          <a:p>
            <a:pPr marL="12700" marR="5080" indent="-228600" algn="just">
              <a:lnSpc>
                <a:spcPct val="9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fr-FR" sz="1700" b="1" dirty="0"/>
              <a:t>Des méthodes et des concepts qui diagnostiquent : </a:t>
            </a:r>
          </a:p>
          <a:p>
            <a:pPr marR="5080" algn="just">
              <a:lnSpc>
                <a:spcPct val="90000"/>
              </a:lnSpc>
              <a:spcBef>
                <a:spcPts val="120"/>
              </a:spcBef>
            </a:pPr>
            <a:r>
              <a:rPr lang="fr-FR" sz="1700" dirty="0"/>
              <a:t>Eléments fondés sur des connaissance multiples et des éléments contrôlés intentionnellement, à la fois ils sont itératifs, dynamiques et socialement complexes.</a:t>
            </a:r>
          </a:p>
          <a:p>
            <a:pPr marR="5080" algn="just">
              <a:lnSpc>
                <a:spcPct val="90000"/>
              </a:lnSpc>
              <a:spcBef>
                <a:spcPts val="120"/>
              </a:spcBef>
            </a:pPr>
            <a:endParaRPr lang="fr-FR" sz="1700" i="1" dirty="0"/>
          </a:p>
          <a:p>
            <a:pPr marL="12700" marR="5080" indent="-228600" algn="just">
              <a:lnSpc>
                <a:spcPct val="9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r>
              <a:rPr lang="fr-FR" sz="1700" b="1" dirty="0"/>
              <a:t>Des pratiques qui solutionnent : </a:t>
            </a:r>
          </a:p>
          <a:p>
            <a:pPr marR="5080" algn="just">
              <a:lnSpc>
                <a:spcPct val="90000"/>
              </a:lnSpc>
              <a:spcBef>
                <a:spcPts val="120"/>
              </a:spcBef>
            </a:pPr>
            <a:r>
              <a:rPr lang="fr-FR" sz="1700" dirty="0"/>
              <a:t>Nouveau type de pratiques visant à traiter des problèmes sociaux ou à améliorer des situations sociales répondant à un besoin normativement justifié.</a:t>
            </a:r>
          </a:p>
          <a:p>
            <a:pPr marL="12700" marR="5080" indent="-228600" algn="just">
              <a:lnSpc>
                <a:spcPct val="9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endParaRPr lang="fr-FR" sz="1700" i="1" dirty="0"/>
          </a:p>
          <a:p>
            <a:pPr marL="12700" marR="5080" indent="-228600" algn="just">
              <a:lnSpc>
                <a:spcPct val="90000"/>
              </a:lnSpc>
              <a:spcBef>
                <a:spcPts val="120"/>
              </a:spcBef>
              <a:buFont typeface="Arial" panose="020B0604020202020204" pitchFamily="34" charset="0"/>
              <a:buChar char="•"/>
            </a:pPr>
            <a:endParaRPr lang="fr-FR" sz="1700" dirty="0"/>
          </a:p>
          <a:p>
            <a:pPr marR="5080" algn="just">
              <a:lnSpc>
                <a:spcPct val="90000"/>
              </a:lnSpc>
              <a:spcBef>
                <a:spcPts val="120"/>
              </a:spcBef>
            </a:pPr>
            <a:r>
              <a:rPr lang="fr-FR" sz="1700" dirty="0" err="1"/>
              <a:t>Hüttemann</a:t>
            </a:r>
            <a:r>
              <a:rPr lang="fr-FR" sz="1700" dirty="0"/>
              <a:t>, </a:t>
            </a:r>
            <a:r>
              <a:rPr lang="fr-FR" sz="1700" dirty="0" err="1"/>
              <a:t>Parpan</a:t>
            </a:r>
            <a:r>
              <a:rPr lang="fr-FR" sz="1700" dirty="0"/>
              <a:t>-Blaser : 2015</a:t>
            </a:r>
          </a:p>
          <a:p>
            <a:pPr indent="-228600">
              <a:lnSpc>
                <a:spcPct val="90000"/>
              </a:lnSpc>
              <a:spcBef>
                <a:spcPts val="55"/>
              </a:spcBef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763521" y="6356350"/>
            <a:ext cx="7518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25"/>
              </a:spcBef>
            </a:pPr>
            <a:fld id="{81D60167-4931-47E6-BA6A-407CBD079E47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 algn="r">
                <a:spcBef>
                  <a:spcPts val="25"/>
                </a:spcBef>
              </a:pPr>
              <a:t>6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E5F47B66-362E-4FAB-AE29-6A634EC01E16}"/>
              </a:ext>
            </a:extLst>
          </p:cNvPr>
          <p:cNvSpPr/>
          <p:nvPr/>
        </p:nvSpPr>
        <p:spPr>
          <a:xfrm>
            <a:off x="7799500" y="222299"/>
            <a:ext cx="1067940" cy="692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E0F45E7-3741-42D9-8061-F0FD5979CC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8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412"/>
    </mc:Choice>
    <mc:Fallback>
      <p:transition spd="slow" advTm="12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 algn="l" rtl="0">
              <a:lnSpc>
                <a:spcPct val="90000"/>
              </a:lnSpc>
              <a:spcBef>
                <a:spcPct val="0"/>
              </a:spcBef>
            </a:pPr>
            <a:r>
              <a:rPr lang="fr-FR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POUR UN RÊVE ÉVEILLÉ  : </a:t>
            </a:r>
            <a:br>
              <a:rPr lang="fr-FR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fr-FR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DES PRINCIPES D’ACTION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978940" y="1546288"/>
            <a:ext cx="4437453" cy="499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5080" indent="-228600" algn="just">
              <a:lnSpc>
                <a:spcPct val="9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fr-FR" sz="1700" b="1" spc="-5" dirty="0"/>
              <a:t>Pourquoi ? </a:t>
            </a:r>
          </a:p>
          <a:p>
            <a:pPr marR="5080" algn="just">
              <a:lnSpc>
                <a:spcPct val="90000"/>
              </a:lnSpc>
              <a:spcBef>
                <a:spcPts val="130"/>
              </a:spcBef>
            </a:pPr>
            <a:r>
              <a:rPr lang="fr-FR" sz="1700" spc="-5" dirty="0"/>
              <a:t>L’innovation en travail social vise l’amélioration du bien-être humain et  de la cohésion sociale.</a:t>
            </a:r>
          </a:p>
          <a:p>
            <a:pPr marR="5080" algn="just">
              <a:lnSpc>
                <a:spcPct val="90000"/>
              </a:lnSpc>
              <a:spcBef>
                <a:spcPts val="130"/>
              </a:spcBef>
            </a:pPr>
            <a:endParaRPr lang="fr-FR" sz="1700" spc="-5" dirty="0"/>
          </a:p>
          <a:p>
            <a:pPr marL="285750" marR="5080" indent="-285750" algn="just">
              <a:lnSpc>
                <a:spcPct val="9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fr-FR" sz="1700" b="1" spc="-5" dirty="0"/>
              <a:t>Comment ? </a:t>
            </a:r>
          </a:p>
          <a:p>
            <a:pPr marR="5080" algn="just">
              <a:lnSpc>
                <a:spcPct val="90000"/>
              </a:lnSpc>
              <a:spcBef>
                <a:spcPts val="130"/>
              </a:spcBef>
            </a:pPr>
            <a:r>
              <a:rPr lang="fr-FR" sz="1700" spc="-5" dirty="0"/>
              <a:t>Ces accompagnements s’appuient sur des principes éthiques,  déontologiques, conceptuels et méthodologiques endogènes au champ  du travail social.</a:t>
            </a:r>
          </a:p>
          <a:p>
            <a:pPr marR="5080" algn="just">
              <a:lnSpc>
                <a:spcPct val="90000"/>
              </a:lnSpc>
              <a:spcBef>
                <a:spcPts val="130"/>
              </a:spcBef>
            </a:pPr>
            <a:endParaRPr lang="fr-FR" sz="1700" spc="-5" dirty="0"/>
          </a:p>
          <a:p>
            <a:pPr marL="285750" marR="5080" indent="-285750" algn="just">
              <a:lnSpc>
                <a:spcPct val="9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fr-FR" sz="1700" b="1" spc="-5" dirty="0"/>
              <a:t>Pour qui ? </a:t>
            </a:r>
          </a:p>
          <a:p>
            <a:pPr marR="5080" algn="just">
              <a:lnSpc>
                <a:spcPct val="90000"/>
              </a:lnSpc>
              <a:spcBef>
                <a:spcPts val="130"/>
              </a:spcBef>
            </a:pPr>
            <a:r>
              <a:rPr lang="fr-FR" sz="1700" spc="-15" dirty="0"/>
              <a:t>Les chercheurs et chercheuses, les professionnel-le-s et les experts d’usage. </a:t>
            </a:r>
            <a:endParaRPr lang="fr-FR" sz="1700" spc="-5" dirty="0"/>
          </a:p>
          <a:p>
            <a:pPr marR="5080" algn="just">
              <a:lnSpc>
                <a:spcPct val="90000"/>
              </a:lnSpc>
              <a:spcBef>
                <a:spcPts val="130"/>
              </a:spcBef>
            </a:pPr>
            <a:endParaRPr lang="fr-FR" sz="1700" spc="-5" dirty="0"/>
          </a:p>
          <a:p>
            <a:pPr marL="285750" marR="5080" indent="-285750" algn="just">
              <a:lnSpc>
                <a:spcPct val="9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r>
              <a:rPr lang="fr-FR" sz="1700" b="1" spc="-5" dirty="0"/>
              <a:t>Pour quoi ?</a:t>
            </a:r>
          </a:p>
          <a:p>
            <a:pPr marR="5080" algn="just">
              <a:lnSpc>
                <a:spcPct val="90000"/>
              </a:lnSpc>
              <a:spcBef>
                <a:spcPts val="130"/>
              </a:spcBef>
            </a:pPr>
            <a:r>
              <a:rPr lang="fr-FR" sz="1700" spc="-5" dirty="0"/>
              <a:t>Mise en œuvre d’un changement social,  moteur de développement social, en développant les capacités d’agir à  l’échelle d’un territoire et des institutions.</a:t>
            </a:r>
          </a:p>
          <a:p>
            <a:pPr marL="285750" marR="5080" indent="-285750" algn="just">
              <a:lnSpc>
                <a:spcPct val="90000"/>
              </a:lnSpc>
              <a:spcBef>
                <a:spcPts val="130"/>
              </a:spcBef>
              <a:buFont typeface="Arial" panose="020B0604020202020204" pitchFamily="34" charset="0"/>
              <a:buChar char="•"/>
            </a:pPr>
            <a:endParaRPr lang="en-US" sz="1700" dirty="0"/>
          </a:p>
          <a:p>
            <a:pPr marR="5080" algn="just">
              <a:lnSpc>
                <a:spcPct val="90000"/>
              </a:lnSpc>
              <a:spcBef>
                <a:spcPts val="130"/>
              </a:spcBef>
            </a:pPr>
            <a:endParaRPr lang="en-US" sz="1700" spc="-5" dirty="0"/>
          </a:p>
          <a:p>
            <a:pPr marR="5080" algn="just">
              <a:lnSpc>
                <a:spcPct val="90000"/>
              </a:lnSpc>
              <a:spcBef>
                <a:spcPts val="130"/>
              </a:spcBef>
            </a:pPr>
            <a:endParaRPr lang="en-US" sz="1700"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763521" y="6356350"/>
            <a:ext cx="7518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25"/>
              </a:spcBef>
            </a:pPr>
            <a:fld id="{81D60167-4931-47E6-BA6A-407CBD079E47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 algn="r">
                <a:spcBef>
                  <a:spcPts val="25"/>
                </a:spcBef>
              </a:pPr>
              <a:t>7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99500" y="240367"/>
            <a:ext cx="1067940" cy="388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7CB33663-A257-4764-834C-442CE9B97C2B}"/>
              </a:ext>
            </a:extLst>
          </p:cNvPr>
          <p:cNvSpPr/>
          <p:nvPr/>
        </p:nvSpPr>
        <p:spPr>
          <a:xfrm>
            <a:off x="7799500" y="222299"/>
            <a:ext cx="1067940" cy="692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B2A212A-3960-412A-9AF0-B1A4D08C6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68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169"/>
    </mc:Choice>
    <mc:Fallback>
      <p:transition spd="slow" advTm="189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 algn="l" rtl="0">
              <a:lnSpc>
                <a:spcPct val="90000"/>
              </a:lnSpc>
              <a:spcBef>
                <a:spcPct val="0"/>
              </a:spcBef>
            </a:pPr>
            <a:r>
              <a:rPr lang="en-US" kern="1200" spc="-5" dirty="0">
                <a:latin typeface="+mj-lt"/>
                <a:cs typeface="+mj-cs"/>
              </a:rPr>
              <a:t>POUR UN RÊVE ÉVALUÉ : </a:t>
            </a:r>
            <a:br>
              <a:rPr lang="en-US" kern="1200" spc="-5" dirty="0">
                <a:latin typeface="+mj-lt"/>
                <a:cs typeface="+mj-cs"/>
              </a:rPr>
            </a:br>
            <a:r>
              <a:rPr lang="en-US" kern="1200" spc="-5" dirty="0">
                <a:latin typeface="+mj-lt"/>
                <a:cs typeface="+mj-cs"/>
              </a:rPr>
              <a:t>DES  </a:t>
            </a:r>
            <a:r>
              <a:rPr lang="en-US" kern="1200" spc="-2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INDICATEURS </a:t>
            </a:r>
            <a:r>
              <a:rPr lang="en-US" kern="1200" spc="-3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D’INNOVATION 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 </a:t>
            </a:r>
            <a:r>
              <a:rPr lang="en-US" kern="1200" spc="-5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TRAVAIL</a:t>
            </a:r>
            <a:r>
              <a:rPr lang="en-US" kern="1200" spc="-3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5611" y="932688"/>
            <a:ext cx="4437453" cy="499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69900" indent="-228600">
              <a:lnSpc>
                <a:spcPct val="9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700" spc="-5" dirty="0" err="1"/>
              <a:t>Gouvernance</a:t>
            </a:r>
            <a:r>
              <a:rPr lang="en-US" sz="1700" spc="-10" dirty="0"/>
              <a:t> </a:t>
            </a:r>
            <a:r>
              <a:rPr lang="en-US" sz="1700" spc="-5" dirty="0"/>
              <a:t>participative.</a:t>
            </a:r>
            <a:endParaRPr lang="en-US" sz="1700" dirty="0"/>
          </a:p>
          <a:p>
            <a:pPr marL="46990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700" spc="-5" dirty="0" err="1"/>
              <a:t>Hybridation</a:t>
            </a:r>
            <a:r>
              <a:rPr lang="en-US" sz="1700" spc="-5" dirty="0"/>
              <a:t> des </a:t>
            </a:r>
            <a:r>
              <a:rPr lang="en-US" sz="1700" spc="-5" dirty="0" err="1"/>
              <a:t>savoirs</a:t>
            </a:r>
            <a:r>
              <a:rPr lang="en-US" sz="1700" spc="-10" dirty="0"/>
              <a:t>.</a:t>
            </a:r>
            <a:endParaRPr lang="en-US" sz="1700" dirty="0"/>
          </a:p>
          <a:p>
            <a:pPr marL="469900" indent="-228600">
              <a:lnSpc>
                <a:spcPct val="90000"/>
              </a:lnSpc>
              <a:spcBef>
                <a:spcPts val="20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700" spc="-5" dirty="0" err="1"/>
              <a:t>Ancrage</a:t>
            </a:r>
            <a:r>
              <a:rPr lang="en-US" sz="1700" spc="-5" dirty="0"/>
              <a:t> territorial</a:t>
            </a:r>
            <a:r>
              <a:rPr lang="en-US" sz="1700" spc="-10" dirty="0"/>
              <a:t>.</a:t>
            </a:r>
            <a:endParaRPr lang="en-US" sz="1700" dirty="0"/>
          </a:p>
          <a:p>
            <a:pPr marL="46990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700" spc="-5" dirty="0" err="1"/>
              <a:t>Cohérence</a:t>
            </a:r>
            <a:r>
              <a:rPr lang="en-US" sz="1700" spc="-5" dirty="0"/>
              <a:t> </a:t>
            </a:r>
            <a:r>
              <a:rPr lang="en-US" sz="1700" spc="-5" dirty="0" err="1"/>
              <a:t>éthique</a:t>
            </a:r>
            <a:r>
              <a:rPr lang="en-US" sz="1700" spc="-5" dirty="0"/>
              <a:t> et </a:t>
            </a:r>
            <a:r>
              <a:rPr lang="en-US" sz="1700" spc="-5" dirty="0" err="1"/>
              <a:t>déontologique</a:t>
            </a:r>
            <a:r>
              <a:rPr lang="en-US" sz="1700" spc="-25" dirty="0"/>
              <a:t>.</a:t>
            </a:r>
            <a:endParaRPr lang="en-US" sz="1700" dirty="0"/>
          </a:p>
          <a:p>
            <a:pPr marL="469900" indent="-228600">
              <a:lnSpc>
                <a:spcPct val="90000"/>
              </a:lnSpc>
              <a:spcBef>
                <a:spcPts val="50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700" spc="-5" dirty="0" err="1"/>
              <a:t>Créativité</a:t>
            </a:r>
            <a:r>
              <a:rPr lang="en-US" sz="1700" spc="-10" dirty="0"/>
              <a:t>.</a:t>
            </a:r>
            <a:endParaRPr lang="en-US" sz="1700" dirty="0"/>
          </a:p>
          <a:p>
            <a:pPr marL="469900" indent="-228600">
              <a:lnSpc>
                <a:spcPct val="90000"/>
              </a:lnSpc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700" spc="-5" dirty="0" err="1"/>
              <a:t>Réduction</a:t>
            </a:r>
            <a:r>
              <a:rPr lang="en-US" sz="1700" spc="-5" dirty="0"/>
              <a:t> du non-</a:t>
            </a:r>
            <a:r>
              <a:rPr lang="en-US" sz="1700" spc="-5" dirty="0" err="1"/>
              <a:t>recours</a:t>
            </a:r>
            <a:r>
              <a:rPr lang="en-US" sz="1700" spc="-15" dirty="0"/>
              <a:t>.</a:t>
            </a:r>
            <a:endParaRPr lang="en-US" sz="1700" dirty="0"/>
          </a:p>
          <a:p>
            <a:pPr marL="46990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700" spc="-10" dirty="0"/>
              <a:t>Transformation </a:t>
            </a:r>
            <a:r>
              <a:rPr lang="en-US" sz="1700" spc="-5" dirty="0"/>
              <a:t>de </a:t>
            </a:r>
            <a:r>
              <a:rPr lang="en-US" sz="1700" spc="-5" dirty="0" err="1"/>
              <a:t>l’existant</a:t>
            </a:r>
            <a:r>
              <a:rPr lang="en-US" sz="1700" spc="-5" dirty="0"/>
              <a:t> </a:t>
            </a:r>
            <a:r>
              <a:rPr lang="en-US" sz="1700" spc="-5" dirty="0" err="1"/>
              <a:t>institutionnel</a:t>
            </a:r>
            <a:r>
              <a:rPr lang="en-US" sz="1700" spc="-5" dirty="0"/>
              <a:t>.</a:t>
            </a:r>
            <a:endParaRPr lang="en-US" sz="1700" dirty="0"/>
          </a:p>
          <a:p>
            <a:pPr marL="469900" indent="-228600">
              <a:lnSpc>
                <a:spcPct val="90000"/>
              </a:lnSpc>
              <a:spcBef>
                <a:spcPts val="25"/>
              </a:spcBef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700" spc="-5" dirty="0"/>
              <a:t>Capacitation</a:t>
            </a:r>
            <a:r>
              <a:rPr lang="en-US" sz="1700" spc="-10" dirty="0"/>
              <a:t> </a:t>
            </a:r>
            <a:r>
              <a:rPr lang="en-US" sz="1700" spc="-5" dirty="0" err="1"/>
              <a:t>individuelle</a:t>
            </a:r>
            <a:r>
              <a:rPr lang="en-US" sz="1700" spc="-5" dirty="0"/>
              <a:t>.</a:t>
            </a:r>
            <a:endParaRPr lang="en-US" sz="1700" dirty="0"/>
          </a:p>
          <a:p>
            <a:pPr marL="469900" indent="-228600">
              <a:lnSpc>
                <a:spcPct val="90000"/>
              </a:lnSpc>
              <a:buFont typeface="Arial" panose="020B0604020202020204" pitchFamily="34" charset="0"/>
              <a:buChar char="•"/>
              <a:tabLst>
                <a:tab pos="469265" algn="l"/>
                <a:tab pos="469900" algn="l"/>
              </a:tabLst>
            </a:pPr>
            <a:r>
              <a:rPr lang="en-US" sz="1700" spc="-5" dirty="0" err="1"/>
              <a:t>Changement</a:t>
            </a:r>
            <a:r>
              <a:rPr lang="en-US" sz="1700" spc="-10" dirty="0"/>
              <a:t> </a:t>
            </a:r>
            <a:r>
              <a:rPr lang="en-US" sz="1700" spc="-5" dirty="0"/>
              <a:t>social. </a:t>
            </a:r>
            <a:endParaRPr lang="en-US" sz="17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763521" y="6356350"/>
            <a:ext cx="7518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25"/>
              </a:spcBef>
            </a:pPr>
            <a:fld id="{81D60167-4931-47E6-BA6A-407CBD079E47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 algn="r">
                <a:spcBef>
                  <a:spcPts val="25"/>
                </a:spcBef>
              </a:pPr>
              <a:t>8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99500" y="317900"/>
            <a:ext cx="1067940" cy="388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D963180A-8411-4BE8-A63F-17D62991517F}"/>
              </a:ext>
            </a:extLst>
          </p:cNvPr>
          <p:cNvSpPr/>
          <p:nvPr/>
        </p:nvSpPr>
        <p:spPr>
          <a:xfrm>
            <a:off x="7799500" y="222299"/>
            <a:ext cx="1067940" cy="692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201A01B-3C26-415A-9B8F-CD589BA44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03"/>
    </mc:Choice>
    <mc:Fallback>
      <p:transition spd="slow" advTm="13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6E6E6"/>
            </a:solidFill>
          </a:ln>
          <a:effectLst>
            <a:outerShdw blurRad="508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12700" marR="5080" algn="l" rtl="0">
              <a:lnSpc>
                <a:spcPct val="90000"/>
              </a:lnSpc>
              <a:spcBef>
                <a:spcPct val="0"/>
              </a:spcBef>
              <a:tabLst>
                <a:tab pos="2789238" algn="l"/>
                <a:tab pos="3371850" algn="l"/>
                <a:tab pos="3951288" algn="l"/>
                <a:tab pos="5026025" algn="l"/>
                <a:tab pos="6580188" algn="l"/>
              </a:tabLst>
            </a:pP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 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NC</a:t>
            </a:r>
            <a:r>
              <a:rPr lang="en-US" kern="1200" spc="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 :</a:t>
            </a:r>
            <a:r>
              <a:rPr lang="en-US" kern="1200" dirty="0">
                <a:latin typeface="+mj-lt"/>
                <a:cs typeface="+mj-cs"/>
              </a:rPr>
              <a:t> 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 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kern="1200" spc="-1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IE 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DU RENOUVELLEMENT DANS 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LA</a:t>
            </a:r>
            <a:r>
              <a:rPr lang="en-US" kern="1200" spc="-8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kern="1200" spc="-5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CONTINUITÉ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96012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075611" y="932688"/>
            <a:ext cx="4437453" cy="49926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5080" indent="-228600" algn="just">
              <a:lnSpc>
                <a:spcPct val="900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fr-FR" sz="1700" spc="-5" dirty="0"/>
              <a:t>Des </a:t>
            </a:r>
            <a:r>
              <a:rPr lang="fr-FR" sz="1700" b="1" spc="-5" dirty="0"/>
              <a:t>propositions d’interventions sociales renouvelées  </a:t>
            </a:r>
            <a:r>
              <a:rPr lang="fr-FR" sz="1700" spc="-5" dirty="0"/>
              <a:t>pour répondre </a:t>
            </a:r>
            <a:r>
              <a:rPr lang="fr-FR" sz="1700" dirty="0"/>
              <a:t>à </a:t>
            </a:r>
            <a:r>
              <a:rPr lang="fr-FR" sz="1700" spc="-5" dirty="0"/>
              <a:t>des problématiques sociales qui </a:t>
            </a:r>
            <a:r>
              <a:rPr lang="fr-FR" sz="1700" dirty="0"/>
              <a:t>se  </a:t>
            </a:r>
            <a:r>
              <a:rPr lang="fr-FR" sz="1700" spc="-5" dirty="0"/>
              <a:t>répètent en </a:t>
            </a:r>
            <a:r>
              <a:rPr lang="fr-FR" sz="1700" dirty="0"/>
              <a:t>se </a:t>
            </a:r>
            <a:r>
              <a:rPr lang="fr-FR" sz="1700" spc="-5" dirty="0"/>
              <a:t>déformant avec </a:t>
            </a:r>
            <a:r>
              <a:rPr lang="fr-FR" sz="1700" dirty="0"/>
              <a:t>le </a:t>
            </a:r>
            <a:r>
              <a:rPr lang="fr-FR" sz="1700" spc="-5" dirty="0"/>
              <a:t>temps d’une part, </a:t>
            </a:r>
          </a:p>
          <a:p>
            <a:pPr marR="5080" indent="-228600" algn="just">
              <a:lnSpc>
                <a:spcPct val="90000"/>
              </a:lnSpc>
              <a:spcBef>
                <a:spcPts val="85"/>
              </a:spcBef>
              <a:buFont typeface="Arial" panose="020B0604020202020204" pitchFamily="34" charset="0"/>
              <a:buChar char="•"/>
            </a:pPr>
            <a:r>
              <a:rPr lang="fr-FR" sz="1700" spc="-5" dirty="0"/>
              <a:t>et </a:t>
            </a:r>
            <a:r>
              <a:rPr lang="fr-FR" sz="1700" dirty="0"/>
              <a:t>la  </a:t>
            </a:r>
            <a:r>
              <a:rPr lang="fr-FR" sz="1700" b="1" spc="-5" dirty="0"/>
              <a:t>continuité des valeurs d’un champ professionnel</a:t>
            </a:r>
            <a:r>
              <a:rPr lang="fr-FR" sz="1700" spc="-5" dirty="0"/>
              <a:t> ancré  dans </a:t>
            </a:r>
            <a:r>
              <a:rPr lang="fr-FR" sz="1700" dirty="0"/>
              <a:t>le </a:t>
            </a:r>
            <a:r>
              <a:rPr lang="fr-FR" sz="1700" spc="-5" dirty="0"/>
              <a:t>long terme, d’autre</a:t>
            </a:r>
            <a:r>
              <a:rPr lang="fr-FR" sz="1700" spc="-10" dirty="0"/>
              <a:t> </a:t>
            </a:r>
            <a:r>
              <a:rPr lang="fr-FR" sz="1700" spc="-5" dirty="0"/>
              <a:t>part.</a:t>
            </a:r>
            <a:endParaRPr lang="fr-FR" sz="1700" dirty="0"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xfrm>
            <a:off x="7763521" y="6356350"/>
            <a:ext cx="75182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Bef>
                <a:spcPts val="25"/>
              </a:spcBef>
            </a:pPr>
            <a:fld id="{81D60167-4931-47E6-BA6A-407CBD079E47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rPr>
              <a:pPr algn="r">
                <a:spcBef>
                  <a:spcPts val="25"/>
                </a:spcBef>
              </a:pPr>
              <a:t>9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799500" y="338948"/>
            <a:ext cx="1067940" cy="38836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">
            <a:extLst>
              <a:ext uri="{FF2B5EF4-FFF2-40B4-BE49-F238E27FC236}">
                <a16:creationId xmlns:a16="http://schemas.microsoft.com/office/drawing/2014/main" id="{353E1F15-71E5-4126-B03B-ECDC93D91404}"/>
              </a:ext>
            </a:extLst>
          </p:cNvPr>
          <p:cNvSpPr/>
          <p:nvPr/>
        </p:nvSpPr>
        <p:spPr>
          <a:xfrm>
            <a:off x="7799500" y="222299"/>
            <a:ext cx="1067940" cy="69210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C7CE5D9-C2D3-423A-B43D-E8121C3A6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86800" y="64008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116"/>
    </mc:Choice>
    <mc:Fallback>
      <p:transition spd="slow" advTm="14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971</Words>
  <Application>Microsoft Office PowerPoint</Application>
  <PresentationFormat>Affichage à l'écran (4:3)</PresentationFormat>
  <Paragraphs>86</Paragraphs>
  <Slides>10</Slides>
  <Notes>0</Notes>
  <HiddenSlides>0</HiddenSlides>
  <MMClips>8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« I have a dream » : Les opportunités de l’innovation sociale dans le travail social »  accompagner les mutations du social </vt:lpstr>
      <vt:lpstr>UN NOUVEAU PARADIGME SCIENTIFIQUE DE PROGRÈS SOCIAL </vt:lpstr>
      <vt:lpstr>UNE DÉFINITION GÉNÉRIQUE EN SCIENCES  HUMAINES ET SOCIALES</vt:lpstr>
      <vt:lpstr>SUR LA PISTE DE L’INNOVATION DANS LE CHAMP DU TRAVAIL SOCIAL</vt:lpstr>
      <vt:lpstr>UNE DOUBLE DIMENSION : PROFESSIONNALITÉ  ET TERRITORIALITÉ</vt:lpstr>
      <vt:lpstr>L’INNOVATION EN TRAVAIL SOCIAL </vt:lpstr>
      <vt:lpstr>POUR UN RÊVE ÉVEILLÉ  :  DES PRINCIPES D’ACTION</vt:lpstr>
      <vt:lpstr>POUR UN RÊVE ÉVALUÉ :  DES  INDICATEURS D’INNOVATION EN TRAVAIL SOCIAL</vt:lpstr>
      <vt:lpstr>POUR CONCLURE : UNE APORIE DU RENOUVELLEMENT DANS LA CONTINUITÉ</vt:lpstr>
      <vt:lpstr>BIBLIOGRAPHIE INDICATIVE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L’innovation en  travail social : un défi professionnel et scientifique pour accompagner les défis sociétaux  accompagner les mutations du social</dc:title>
  <dc:creator>Rullac Stéphane</dc:creator>
  <cp:lastModifiedBy>Stéphane Rullac</cp:lastModifiedBy>
  <cp:revision>14</cp:revision>
  <dcterms:created xsi:type="dcterms:W3CDTF">2020-10-12T13:15:57Z</dcterms:created>
  <dcterms:modified xsi:type="dcterms:W3CDTF">2020-11-20T08:49:52Z</dcterms:modified>
</cp:coreProperties>
</file>